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7" r:id="rId2"/>
    <p:sldId id="260" r:id="rId3"/>
    <p:sldId id="256" r:id="rId4"/>
    <p:sldId id="278" r:id="rId5"/>
    <p:sldId id="258" r:id="rId6"/>
    <p:sldId id="261" r:id="rId7"/>
    <p:sldId id="286" r:id="rId8"/>
    <p:sldId id="280" r:id="rId9"/>
    <p:sldId id="262" r:id="rId10"/>
    <p:sldId id="263" r:id="rId11"/>
    <p:sldId id="264" r:id="rId12"/>
    <p:sldId id="265" r:id="rId13"/>
    <p:sldId id="283" r:id="rId14"/>
    <p:sldId id="266" r:id="rId15"/>
    <p:sldId id="269" r:id="rId16"/>
    <p:sldId id="270" r:id="rId17"/>
    <p:sldId id="281" r:id="rId18"/>
    <p:sldId id="271" r:id="rId19"/>
    <p:sldId id="282" r:id="rId20"/>
    <p:sldId id="272" r:id="rId21"/>
    <p:sldId id="285" r:id="rId22"/>
    <p:sldId id="274" r:id="rId23"/>
    <p:sldId id="273" r:id="rId24"/>
    <p:sldId id="276" r:id="rId25"/>
    <p:sldId id="277" r:id="rId26"/>
    <p:sldId id="287" r:id="rId27"/>
    <p:sldId id="288" r:id="rId28"/>
    <p:sldId id="284" r:id="rId2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CC"/>
    <a:srgbClr val="00FF00"/>
    <a:srgbClr val="0066CC"/>
    <a:srgbClr val="0033CC"/>
    <a:srgbClr val="0000FF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2" autoAdjust="0"/>
    <p:restoredTop sz="79041" autoAdjust="0"/>
  </p:normalViewPr>
  <p:slideViewPr>
    <p:cSldViewPr>
      <p:cViewPr varScale="1">
        <p:scale>
          <a:sx n="57" d="100"/>
          <a:sy n="57" d="100"/>
        </p:scale>
        <p:origin x="-17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F3C901-9D39-4FB6-9702-CE93E2FF6478}" type="datetimeFigureOut">
              <a:rPr lang="de-DE" smtClean="0"/>
              <a:t>22.05.2013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D4091D-2ABC-41A9-8F93-77F505B63C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81968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76CEBC-DA45-4171-A057-FDBDB599B06E}" type="datetimeFigureOut">
              <a:rPr lang="de-DE" smtClean="0"/>
              <a:t>22.05.2013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592B98-EDD2-4BA7-B3A8-3CD344A6D3A8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353978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Dye_laser#cite_ref-3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en.wikipedia.org/wiki/Dye_laser#cite_ref-4" TargetMode="Externa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newton.ex.ac.uk/aip/physnews.401.html#3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592B98-EDD2-4BA7-B3A8-3CD344A6D3A8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934888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 smtClean="0">
                <a:hlinkClick r:id="rId3"/>
              </a:rPr>
              <a:t>^</a:t>
            </a:r>
            <a:r>
              <a:rPr lang="de-DE" dirty="0" smtClean="0"/>
              <a:t> Design </a:t>
            </a:r>
            <a:r>
              <a:rPr lang="de-DE" dirty="0" err="1" smtClean="0"/>
              <a:t>and</a:t>
            </a:r>
            <a:r>
              <a:rPr lang="de-DE" dirty="0" smtClean="0"/>
              <a:t> Analysis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Flashlamp</a:t>
            </a:r>
            <a:r>
              <a:rPr lang="de-DE" dirty="0" smtClean="0"/>
              <a:t> Systems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Pumping</a:t>
            </a:r>
            <a:r>
              <a:rPr lang="de-DE" dirty="0" smtClean="0"/>
              <a:t> </a:t>
            </a:r>
            <a:r>
              <a:rPr lang="de-DE" dirty="0" err="1" smtClean="0"/>
              <a:t>Organic</a:t>
            </a:r>
            <a:r>
              <a:rPr lang="de-DE" dirty="0" smtClean="0"/>
              <a:t> </a:t>
            </a:r>
            <a:r>
              <a:rPr lang="de-DE" dirty="0" err="1" smtClean="0"/>
              <a:t>Dye</a:t>
            </a:r>
            <a:r>
              <a:rPr lang="de-DE" dirty="0" smtClean="0"/>
              <a:t> Lasers – J. F. Holzrichter </a:t>
            </a:r>
            <a:r>
              <a:rPr lang="de-DE" dirty="0" err="1" smtClean="0"/>
              <a:t>and</a:t>
            </a:r>
            <a:r>
              <a:rPr lang="de-DE" dirty="0" smtClean="0"/>
              <a:t> A. L. Schawlow. </a:t>
            </a:r>
            <a:r>
              <a:rPr lang="de-DE" dirty="0" err="1" smtClean="0"/>
              <a:t>Annals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New York </a:t>
            </a:r>
            <a:r>
              <a:rPr lang="de-DE" dirty="0" err="1" smtClean="0"/>
              <a:t>Academy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Sciences</a:t>
            </a:r>
            <a:r>
              <a:rPr lang="de-DE" dirty="0" smtClean="0"/>
              <a:t> </a:t>
            </a:r>
            <a:r>
              <a:rPr lang="de-DE" b="1" dirty="0" smtClean="0">
                <a:hlinkClick r:id="rId4"/>
              </a:rPr>
              <a:t>^</a:t>
            </a:r>
            <a:r>
              <a:rPr lang="de-DE" dirty="0" smtClean="0"/>
              <a:t> Simmer-Enhanced </a:t>
            </a:r>
            <a:r>
              <a:rPr lang="de-DE" dirty="0" err="1" smtClean="0"/>
              <a:t>Flashlamp</a:t>
            </a:r>
            <a:r>
              <a:rPr lang="de-DE" dirty="0" smtClean="0"/>
              <a:t> </a:t>
            </a:r>
            <a:r>
              <a:rPr lang="de-DE" dirty="0" err="1" smtClean="0"/>
              <a:t>Pumped</a:t>
            </a:r>
            <a:r>
              <a:rPr lang="de-DE" dirty="0" smtClean="0"/>
              <a:t> </a:t>
            </a:r>
            <a:r>
              <a:rPr lang="de-DE" dirty="0" err="1" smtClean="0"/>
              <a:t>Dye</a:t>
            </a:r>
            <a:r>
              <a:rPr lang="de-DE" dirty="0" smtClean="0"/>
              <a:t> Laser – T.K. </a:t>
            </a:r>
            <a:r>
              <a:rPr lang="de-DE" dirty="0" err="1" smtClean="0"/>
              <a:t>Yee</a:t>
            </a:r>
            <a:r>
              <a:rPr lang="de-DE" dirty="0" smtClean="0"/>
              <a:t>, B. Fan </a:t>
            </a:r>
            <a:r>
              <a:rPr lang="de-DE" dirty="0" err="1" smtClean="0"/>
              <a:t>and</a:t>
            </a:r>
            <a:r>
              <a:rPr lang="de-DE" dirty="0" smtClean="0"/>
              <a:t> T.K. </a:t>
            </a:r>
            <a:r>
              <a:rPr lang="de-DE" dirty="0" err="1" smtClean="0"/>
              <a:t>Gustafson</a:t>
            </a:r>
            <a:r>
              <a:rPr lang="de-DE" dirty="0" smtClean="0"/>
              <a:t>. Applied </a:t>
            </a:r>
            <a:r>
              <a:rPr lang="de-DE" dirty="0" err="1" smtClean="0"/>
              <a:t>Optics</a:t>
            </a:r>
            <a:r>
              <a:rPr lang="de-DE" dirty="0" smtClean="0"/>
              <a:t> – Vol. 18, </a:t>
            </a:r>
            <a:r>
              <a:rPr lang="de-DE" dirty="0" err="1" smtClean="0"/>
              <a:t>No</a:t>
            </a:r>
            <a:r>
              <a:rPr lang="de-DE" dirty="0" smtClean="0"/>
              <a:t>. </a:t>
            </a:r>
            <a:r>
              <a:rPr lang="de-DE" dirty="0" smtClean="0"/>
              <a:t>8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592B98-EDD2-4BA7-B3A8-3CD344A6D3A8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15593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http://www.semibyte.de/wp/download/graphicslib/physics/diodenlaser_schematisch.png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592B98-EDD2-4BA7-B3A8-3CD344A6D3A8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15593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592B98-EDD2-4BA7-B3A8-3CD344A6D3A8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15593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Schewe</a:t>
            </a:r>
            <a:r>
              <a:rPr lang="en-US" dirty="0" smtClean="0"/>
              <a:t>, Phillip F.; Stein, Ben (November 9, 1998). </a:t>
            </a:r>
            <a:r>
              <a:rPr lang="en-US" dirty="0" smtClean="0">
                <a:hlinkClick r:id="rId3"/>
              </a:rPr>
              <a:t>"Physics News Update 401"</a:t>
            </a:r>
            <a:r>
              <a:rPr lang="en-US" dirty="0" smtClean="0"/>
              <a:t>. American Institute of Physics. Retrieved March 15, 2008.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592B98-EDD2-4BA7-B3A8-3CD344A6D3A8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15593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http://www.laserperformance.de/images/lasershow_startseite.jpg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592B98-EDD2-4BA7-B3A8-3CD344A6D3A8}" type="slidenum">
              <a:rPr lang="de-DE" smtClean="0"/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615593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http://www.indul.de/wp-content/uploads/2010/07/laserschneiden-seitenbild.jpg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592B98-EDD2-4BA7-B3A8-3CD344A6D3A8}" type="slidenum">
              <a:rPr lang="de-DE" smtClean="0"/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615593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http://www.uni-due.de/~tah0f0/Excimer/Frames/LASIK.html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592B98-EDD2-4BA7-B3A8-3CD344A6D3A8}" type="slidenum">
              <a:rPr lang="de-DE" smtClean="0"/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615593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http://www.scilogs.de/kosmo/gallery/8/1415-image2.jpg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592B98-EDD2-4BA7-B3A8-3CD344A6D3A8}" type="slidenum">
              <a:rPr lang="de-DE" smtClean="0"/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615593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physik.uni-kl.de/</a:t>
            </a:r>
            <a:r>
              <a:rPr lang="de-DE" dirty="0" err="1" smtClean="0"/>
              <a:t>fileadmin</a:t>
            </a:r>
            <a:r>
              <a:rPr lang="de-DE" dirty="0" smtClean="0"/>
              <a:t>/</a:t>
            </a:r>
            <a:r>
              <a:rPr lang="de-DE" dirty="0" err="1" smtClean="0"/>
              <a:t>widera</a:t>
            </a:r>
            <a:r>
              <a:rPr lang="de-DE" dirty="0" smtClean="0"/>
              <a:t>/Hauptseminar_WS10_11/Laserkühlung.pdf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592B98-EDD2-4BA7-B3A8-3CD344A6D3A8}" type="slidenum">
              <a:rPr lang="de-DE" smtClean="0"/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615593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http://www.dpg-physik.de/dpg/gliederung/fv/p/info/grundlagen_fusion.html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592B98-EDD2-4BA7-B3A8-3CD344A6D3A8}" type="slidenum">
              <a:rPr lang="de-DE" smtClean="0"/>
              <a:t>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61559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Gould (nicht gebaut) -&gt; Marxist, Patent wird nicht anerkannt -&gt; Rechtsstreit -&gt; später zwei Laserpatente</a:t>
            </a:r>
          </a:p>
          <a:p>
            <a:r>
              <a:rPr lang="de-DE" dirty="0" smtClean="0"/>
              <a:t>Entwicklung weiterer Laser schnell</a:t>
            </a:r>
          </a:p>
          <a:p>
            <a:r>
              <a:rPr lang="de-DE" dirty="0" smtClean="0"/>
              <a:t>Bildquelle: http://media-3.web.britannica.com/eb-media/61/96861-004-8E792F95.jpg</a:t>
            </a:r>
          </a:p>
          <a:p>
            <a:r>
              <a:rPr lang="de-DE" dirty="0" smtClean="0"/>
              <a:t>http://web.mit.edu/invent/iow/gould.html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592B98-EDD2-4BA7-B3A8-3CD344A6D3A8}" type="slidenum">
              <a:rPr lang="de-DE" smtClean="0"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896733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dpg-physik.de/</a:t>
            </a:r>
            <a:r>
              <a:rPr lang="de-DE" dirty="0" err="1" smtClean="0"/>
              <a:t>dpg</a:t>
            </a:r>
            <a:r>
              <a:rPr lang="de-DE" dirty="0" smtClean="0"/>
              <a:t>/</a:t>
            </a:r>
            <a:r>
              <a:rPr lang="de-DE" dirty="0" err="1" smtClean="0"/>
              <a:t>gliederung</a:t>
            </a:r>
            <a:r>
              <a:rPr lang="de-DE" dirty="0" smtClean="0"/>
              <a:t>/</a:t>
            </a:r>
            <a:r>
              <a:rPr lang="de-DE" dirty="0" err="1" smtClean="0"/>
              <a:t>fv</a:t>
            </a:r>
            <a:r>
              <a:rPr lang="de-DE" dirty="0" smtClean="0"/>
              <a:t>/p/</a:t>
            </a:r>
            <a:r>
              <a:rPr lang="de-DE" dirty="0" err="1" smtClean="0"/>
              <a:t>info</a:t>
            </a:r>
            <a:r>
              <a:rPr lang="de-DE" dirty="0" smtClean="0"/>
              <a:t>/inertial.html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592B98-EDD2-4BA7-B3A8-3CD344A6D3A8}" type="slidenum">
              <a:rPr lang="de-DE" smtClean="0"/>
              <a:t>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615593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 smtClean="0">
                <a:latin typeface="MetaBlack-Roman" pitchFamily="34" charset="0"/>
              </a:rPr>
              <a:t>Gregory D. </a:t>
            </a:r>
            <a:r>
              <a:rPr lang="de-DE" sz="1200" dirty="0" err="1" smtClean="0">
                <a:latin typeface="MetaBlack-Roman" pitchFamily="34" charset="0"/>
              </a:rPr>
              <a:t>Emsellem</a:t>
            </a:r>
            <a:r>
              <a:rPr lang="de-DE" sz="1200" dirty="0" smtClean="0">
                <a:latin typeface="MetaBlack-Roman" pitchFamily="34" charset="0"/>
              </a:rPr>
              <a:t>; </a:t>
            </a:r>
            <a:r>
              <a:rPr lang="de-DE" sz="1200" dirty="0" err="1" smtClean="0">
                <a:latin typeface="MetaBlack-Roman" pitchFamily="34" charset="0"/>
              </a:rPr>
              <a:t>Electrodeless</a:t>
            </a:r>
            <a:r>
              <a:rPr lang="de-DE" sz="1200" dirty="0" smtClean="0">
                <a:latin typeface="MetaBlack-Roman" pitchFamily="34" charset="0"/>
              </a:rPr>
              <a:t> </a:t>
            </a:r>
            <a:r>
              <a:rPr lang="de-DE" sz="1200" dirty="0" err="1" smtClean="0">
                <a:latin typeface="MetaBlack-Roman" pitchFamily="34" charset="0"/>
              </a:rPr>
              <a:t>plasma</a:t>
            </a:r>
            <a:r>
              <a:rPr lang="de-DE" sz="1200" dirty="0" smtClean="0">
                <a:latin typeface="MetaBlack-Roman" pitchFamily="34" charset="0"/>
              </a:rPr>
              <a:t> </a:t>
            </a:r>
            <a:r>
              <a:rPr lang="de-DE" sz="1200" dirty="0" err="1" smtClean="0">
                <a:latin typeface="MetaBlack-Roman" pitchFamily="34" charset="0"/>
              </a:rPr>
              <a:t>thruster</a:t>
            </a:r>
            <a:r>
              <a:rPr lang="de-DE" sz="1200" dirty="0" smtClean="0">
                <a:latin typeface="MetaBlack-Roman" pitchFamily="34" charset="0"/>
              </a:rPr>
              <a:t> design; </a:t>
            </a:r>
            <a:r>
              <a:rPr lang="en-US" sz="1200" dirty="0" smtClean="0">
                <a:latin typeface="MetaBlack-Roman" pitchFamily="34" charset="0"/>
              </a:rPr>
              <a:t>The </a:t>
            </a:r>
            <a:r>
              <a:rPr lang="en-US" sz="1200" dirty="0" err="1" smtClean="0">
                <a:latin typeface="MetaBlack-Roman" pitchFamily="34" charset="0"/>
              </a:rPr>
              <a:t>Elwing</a:t>
            </a:r>
            <a:r>
              <a:rPr lang="en-US" sz="1200" dirty="0" smtClean="0">
                <a:latin typeface="MetaBlack-Roman" pitchFamily="34" charset="0"/>
              </a:rPr>
              <a:t> Company, Wilmington, 2005</a:t>
            </a:r>
            <a:endParaRPr lang="de-DE" sz="1200" dirty="0" smtClean="0">
              <a:latin typeface="MetaBlack-Roman" pitchFamily="34" charset="0"/>
            </a:endParaRPr>
          </a:p>
          <a:p>
            <a:r>
              <a:rPr lang="de-DE" dirty="0" smtClean="0"/>
              <a:t>pro-physik.de/</a:t>
            </a:r>
            <a:r>
              <a:rPr lang="de-DE" dirty="0" err="1" smtClean="0"/>
              <a:t>details</a:t>
            </a:r>
            <a:r>
              <a:rPr lang="de-DE" dirty="0" smtClean="0"/>
              <a:t>/</a:t>
            </a:r>
            <a:r>
              <a:rPr lang="de-DE" dirty="0" err="1" smtClean="0"/>
              <a:t>news</a:t>
            </a:r>
            <a:r>
              <a:rPr lang="de-DE" dirty="0" smtClean="0"/>
              <a:t>/prophy12335news/</a:t>
            </a:r>
            <a:r>
              <a:rPr lang="de-DE" dirty="0" err="1" smtClean="0"/>
              <a:t>news.html?laid</a:t>
            </a:r>
            <a:r>
              <a:rPr lang="de-DE" dirty="0" smtClean="0"/>
              <a:t>=12335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592B98-EDD2-4BA7-B3A8-3CD344A6D3A8}" type="slidenum">
              <a:rPr lang="de-DE" smtClean="0"/>
              <a:t>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615593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htw-aalen.de/</a:t>
            </a:r>
            <a:r>
              <a:rPr lang="de-DE" dirty="0" err="1" smtClean="0"/>
              <a:t>dynamic</a:t>
            </a:r>
            <a:r>
              <a:rPr lang="de-DE" dirty="0" smtClean="0"/>
              <a:t>/</a:t>
            </a:r>
            <a:r>
              <a:rPr lang="de-DE" dirty="0" err="1" smtClean="0"/>
              <a:t>img</a:t>
            </a:r>
            <a:r>
              <a:rPr lang="de-DE" dirty="0" smtClean="0"/>
              <a:t>/</a:t>
            </a:r>
            <a:r>
              <a:rPr lang="de-DE" dirty="0" err="1" smtClean="0"/>
              <a:t>content</a:t>
            </a:r>
            <a:r>
              <a:rPr lang="de-DE" dirty="0" smtClean="0"/>
              <a:t>/</a:t>
            </a:r>
            <a:r>
              <a:rPr lang="de-DE" dirty="0" err="1" smtClean="0"/>
              <a:t>studium</a:t>
            </a:r>
            <a:r>
              <a:rPr lang="de-DE" dirty="0" smtClean="0"/>
              <a:t>/a/</a:t>
            </a:r>
            <a:r>
              <a:rPr lang="de-DE" dirty="0" err="1" smtClean="0"/>
              <a:t>publikationen</a:t>
            </a:r>
            <a:r>
              <a:rPr lang="de-DE" dirty="0" smtClean="0"/>
              <a:t>/</a:t>
            </a:r>
            <a:r>
              <a:rPr lang="de-DE" dirty="0" err="1" smtClean="0"/>
              <a:t>doz</a:t>
            </a:r>
            <a:r>
              <a:rPr lang="de-DE" dirty="0" smtClean="0"/>
              <a:t>/2004/09_04_linieareoptik.pdf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592B98-EDD2-4BA7-B3A8-3CD344A6D3A8}" type="slidenum">
              <a:rPr lang="de-DE" smtClean="0"/>
              <a:t>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615593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592B98-EDD2-4BA7-B3A8-3CD344A6D3A8}" type="slidenum">
              <a:rPr lang="de-DE" smtClean="0"/>
              <a:t>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615593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592B98-EDD2-4BA7-B3A8-3CD344A6D3A8}" type="slidenum">
              <a:rPr lang="de-DE" smtClean="0"/>
              <a:t>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934888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592B98-EDD2-4BA7-B3A8-3CD344A6D3A8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15593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Gould (nicht gebaut) -&gt; Marxist, Patent wird nicht anerkannt -&gt; Rechtsstreit -&gt; später zwei Laserpatente</a:t>
            </a:r>
          </a:p>
          <a:p>
            <a:r>
              <a:rPr lang="de-DE" dirty="0" smtClean="0"/>
              <a:t>Entwicklung weiterer Laser schnell</a:t>
            </a:r>
          </a:p>
          <a:p>
            <a:r>
              <a:rPr lang="de-DE" dirty="0" smtClean="0"/>
              <a:t>Bildquelle: http://upload.wikimedia.org/wikipedia/commons/thumb/d/df/Ted_Maiman_Holding_First_Laser.jpg/220px-Ted_Maiman_Holding_First_Laser.jpg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592B98-EDD2-4BA7-B3A8-3CD344A6D3A8}" type="slidenum">
              <a:rPr lang="de-DE" smtClean="0"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896733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592B98-EDD2-4BA7-B3A8-3CD344A6D3A8}" type="slidenum">
              <a:rPr lang="de-DE" smtClean="0"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615593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592B98-EDD2-4BA7-B3A8-3CD344A6D3A8}" type="slidenum">
              <a:rPr lang="de-DE" smtClean="0"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615593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592B98-EDD2-4BA7-B3A8-3CD344A6D3A8}" type="slidenum">
              <a:rPr lang="de-DE" smtClean="0"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615593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592B98-EDD2-4BA7-B3A8-3CD344A6D3A8}" type="slidenum">
              <a:rPr lang="de-DE" smtClean="0"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615593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Bild:http</a:t>
            </a:r>
            <a:r>
              <a:rPr lang="de-DE" dirty="0" smtClean="0"/>
              <a:t>://</a:t>
            </a:r>
            <a:r>
              <a:rPr lang="de-DE" dirty="0" smtClean="0"/>
              <a:t>en.wikipedia.org/</a:t>
            </a:r>
            <a:r>
              <a:rPr lang="de-DE" dirty="0" err="1" smtClean="0"/>
              <a:t>wiki</a:t>
            </a:r>
            <a:r>
              <a:rPr lang="de-DE" dirty="0" smtClean="0"/>
              <a:t>/File:5_Maiman_Laser_Components.jpg</a:t>
            </a:r>
          </a:p>
          <a:p>
            <a:r>
              <a:rPr lang="en-US" i="1" dirty="0" smtClean="0"/>
              <a:t>Principles of Lasers</a:t>
            </a:r>
            <a:r>
              <a:rPr lang="en-US" dirty="0" smtClean="0"/>
              <a:t> By </a:t>
            </a:r>
            <a:r>
              <a:rPr lang="en-US" dirty="0" err="1" smtClean="0"/>
              <a:t>Orazio</a:t>
            </a:r>
            <a:r>
              <a:rPr lang="en-US" dirty="0" smtClean="0"/>
              <a:t> </a:t>
            </a:r>
            <a:r>
              <a:rPr lang="en-US" dirty="0" err="1" smtClean="0"/>
              <a:t>Svelto</a:t>
            </a:r>
            <a:r>
              <a:rPr lang="en-US" dirty="0" smtClean="0"/>
              <a:t> – Plenum Press 1976 Page 367–370.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Kein stabiler punkt, pulse=</a:t>
            </a:r>
            <a:r>
              <a:rPr lang="de-DE" dirty="0" err="1" smtClean="0"/>
              <a:t>milliseconds</a:t>
            </a:r>
            <a:endParaRPr lang="de-DE" dirty="0" smtClean="0"/>
          </a:p>
          <a:p>
            <a:endParaRPr lang="de-DE" dirty="0" smtClean="0"/>
          </a:p>
          <a:p>
            <a:r>
              <a:rPr lang="en-US" i="1" dirty="0" smtClean="0"/>
              <a:t>Principles of Lasers</a:t>
            </a:r>
            <a:r>
              <a:rPr lang="en-US" dirty="0" smtClean="0"/>
              <a:t> By </a:t>
            </a:r>
            <a:r>
              <a:rPr lang="en-US" dirty="0" err="1" smtClean="0"/>
              <a:t>Orazio</a:t>
            </a:r>
            <a:r>
              <a:rPr lang="en-US" dirty="0" smtClean="0"/>
              <a:t> </a:t>
            </a:r>
            <a:r>
              <a:rPr lang="en-US" dirty="0" err="1" smtClean="0"/>
              <a:t>Svelto</a:t>
            </a:r>
            <a:r>
              <a:rPr lang="en-US" dirty="0" smtClean="0"/>
              <a:t> – Plenum Press 1976 Page 367–370</a:t>
            </a:r>
          </a:p>
          <a:p>
            <a:r>
              <a:rPr lang="en-US" i="1" dirty="0" smtClean="0"/>
              <a:t>Laser Fundamentals</a:t>
            </a:r>
            <a:r>
              <a:rPr lang="en-US" dirty="0" smtClean="0"/>
              <a:t> by William Thomas </a:t>
            </a:r>
            <a:r>
              <a:rPr lang="en-US" dirty="0" err="1" smtClean="0"/>
              <a:t>Silfvast</a:t>
            </a:r>
            <a:r>
              <a:rPr lang="en-US" dirty="0" smtClean="0"/>
              <a:t> – Cambridge University Press 1996 Page 547-549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592B98-EDD2-4BA7-B3A8-3CD344A6D3A8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15593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http://www.physik.uni-bielefeld.de/~yorks/pro13/v9.pdf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592B98-EDD2-4BA7-B3A8-3CD344A6D3A8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1559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30168-6011-433A-8729-B7F3DEFAAF40}" type="datetime1">
              <a:rPr lang="de-DE" smtClean="0"/>
              <a:t>22.05.2013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13BC0-E90A-4F78-8F46-BB58E03DF202}" type="datetime1">
              <a:rPr lang="de-DE" smtClean="0"/>
              <a:t>22.05.2013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de-DE" smtClean="0"/>
              <a:t>Titel durch Klicken hinzufügen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61EA7-4DC7-4C57-BF12-0E169D555C76}" type="datetime1">
              <a:rPr lang="de-DE" smtClean="0"/>
              <a:t>22.05.2013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A7A76-1354-4A04-9147-4A4A48548F4A}" type="datetime1">
              <a:rPr lang="de-DE" smtClean="0"/>
              <a:t>22.05.2013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E24A5-69D7-48EB-91CC-C2E4E7294E8F}" type="datetime1">
              <a:rPr lang="de-DE" smtClean="0"/>
              <a:t>22.05.2013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33A98-57F1-46F6-966E-4AC86077C9C4}" type="datetime1">
              <a:rPr lang="de-DE" smtClean="0"/>
              <a:t>22.05.2013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4E34F-B3C4-4B79-972F-B80166ACE24A}" type="datetime1">
              <a:rPr lang="de-DE" smtClean="0"/>
              <a:t>22.05.2013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FDB52-8BF4-4EE6-A4E7-E5D74EF259DA}" type="datetime1">
              <a:rPr lang="de-DE" smtClean="0"/>
              <a:t>22.05.2013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D804D-FF6C-4D55-A6CB-1513A6895D4D}" type="datetime1">
              <a:rPr lang="de-DE" smtClean="0"/>
              <a:t>22.05.2013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03DC5-5E11-4A4B-A4B5-D072D42F4CBE}" type="datetime1">
              <a:rPr lang="de-DE" smtClean="0"/>
              <a:t>22.05.2013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EB3FC-1364-4FE7-9EE6-D0D91DD22FB3}" type="datetime1">
              <a:rPr lang="de-DE" smtClean="0"/>
              <a:t>22.05.2013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63B665-CAFA-487B-AA79-DB338F945480}" type="datetime1">
              <a:rPr lang="de-DE" smtClean="0"/>
              <a:t>22.05.2013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AE60A-B69C-4790-82F7-3882EDF23186}" type="slidenum">
              <a:rPr lang="de-DE" smtClean="0"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2371718" y="2132856"/>
            <a:ext cx="440056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800" b="1" dirty="0" smtClean="0">
                <a:effectLst>
                  <a:glow rad="228600">
                    <a:srgbClr val="00FF00"/>
                  </a:glow>
                </a:effectLst>
                <a:latin typeface="OCR A Std" pitchFamily="49" charset="0"/>
              </a:rPr>
              <a:t>LASER</a:t>
            </a:r>
            <a:endParaRPr lang="de-DE" sz="8800" b="1" dirty="0">
              <a:effectLst>
                <a:glow rad="228600">
                  <a:srgbClr val="00FF00"/>
                </a:glow>
              </a:effectLst>
              <a:latin typeface="OCR A Std" pitchFamily="49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789147" y="4797152"/>
            <a:ext cx="20313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600" b="1" dirty="0" smtClean="0">
                <a:solidFill>
                  <a:srgbClr val="00FF00"/>
                </a:solidFill>
                <a:latin typeface="OCR A Std" pitchFamily="49" charset="0"/>
              </a:rPr>
              <a:t>Sophia Thies</a:t>
            </a:r>
            <a:endParaRPr lang="de-DE" sz="1600" b="1" dirty="0">
              <a:solidFill>
                <a:srgbClr val="00FF00"/>
              </a:solidFill>
              <a:latin typeface="OCR A Std" pitchFamily="49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404152" y="5754742"/>
            <a:ext cx="34163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600" b="1" dirty="0" smtClean="0">
                <a:solidFill>
                  <a:srgbClr val="00FF00"/>
                </a:solidFill>
                <a:latin typeface="OCR A Std" pitchFamily="49" charset="0"/>
              </a:rPr>
              <a:t>Universität Bielefeld</a:t>
            </a:r>
            <a:endParaRPr lang="de-DE" sz="1600" b="1" dirty="0">
              <a:solidFill>
                <a:srgbClr val="00FF00"/>
              </a:solidFill>
              <a:latin typeface="OCR A Std" pitchFamily="49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7096923" y="4293096"/>
            <a:ext cx="17235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600" b="1" dirty="0" smtClean="0">
                <a:solidFill>
                  <a:srgbClr val="00FF00"/>
                </a:solidFill>
                <a:latin typeface="OCR A Std" pitchFamily="49" charset="0"/>
              </a:rPr>
              <a:t>22.05.2013</a:t>
            </a:r>
            <a:endParaRPr lang="de-DE" sz="1600" b="1" dirty="0">
              <a:solidFill>
                <a:srgbClr val="00FF00"/>
              </a:solidFill>
              <a:latin typeface="OCR A Std" pitchFamily="49" charset="0"/>
            </a:endParaRPr>
          </a:p>
        </p:txBody>
      </p:sp>
      <p:cxnSp>
        <p:nvCxnSpPr>
          <p:cNvPr id="11" name="Gerade Verbindung 10"/>
          <p:cNvCxnSpPr/>
          <p:nvPr/>
        </p:nvCxnSpPr>
        <p:spPr>
          <a:xfrm>
            <a:off x="899592" y="0"/>
            <a:ext cx="0" cy="2856131"/>
          </a:xfrm>
          <a:prstGeom prst="line">
            <a:avLst/>
          </a:prstGeom>
          <a:ln w="63500">
            <a:solidFill>
              <a:srgbClr val="00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>
          <a:xfrm>
            <a:off x="899592" y="2856131"/>
            <a:ext cx="1584176" cy="0"/>
          </a:xfrm>
          <a:prstGeom prst="line">
            <a:avLst/>
          </a:prstGeom>
          <a:ln w="63500">
            <a:solidFill>
              <a:srgbClr val="00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Gerade Verbindung 19"/>
          <p:cNvCxnSpPr/>
          <p:nvPr/>
        </p:nvCxnSpPr>
        <p:spPr>
          <a:xfrm>
            <a:off x="609600" y="2576631"/>
            <a:ext cx="558999" cy="558999"/>
          </a:xfrm>
          <a:prstGeom prst="line">
            <a:avLst/>
          </a:prstGeom>
          <a:ln w="635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Textfeld 22"/>
          <p:cNvSpPr txBox="1"/>
          <p:nvPr/>
        </p:nvSpPr>
        <p:spPr>
          <a:xfrm>
            <a:off x="6019705" y="5301208"/>
            <a:ext cx="28007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600" b="1" dirty="0" smtClean="0">
                <a:solidFill>
                  <a:srgbClr val="00FF00"/>
                </a:solidFill>
                <a:latin typeface="OCR A Std" pitchFamily="49" charset="0"/>
              </a:rPr>
              <a:t>Proseminar Physik</a:t>
            </a:r>
            <a:endParaRPr lang="de-DE" sz="1600" b="1" dirty="0">
              <a:solidFill>
                <a:srgbClr val="00FF00"/>
              </a:solidFill>
              <a:latin typeface="OCR A Std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19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hteck 21"/>
          <p:cNvSpPr/>
          <p:nvPr/>
        </p:nvSpPr>
        <p:spPr>
          <a:xfrm>
            <a:off x="-1" y="757599"/>
            <a:ext cx="1863611" cy="6100401"/>
          </a:xfrm>
          <a:prstGeom prst="rect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Rechteck 1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2051720" y="903040"/>
            <a:ext cx="42242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latin typeface="OCR A Std" pitchFamily="49" charset="0"/>
              </a:rPr>
              <a:t>Gaslaser – HeNe-Laser</a:t>
            </a:r>
          </a:p>
        </p:txBody>
      </p:sp>
      <p:cxnSp>
        <p:nvCxnSpPr>
          <p:cNvPr id="19" name="Gerade Verbindung 18"/>
          <p:cNvCxnSpPr/>
          <p:nvPr/>
        </p:nvCxnSpPr>
        <p:spPr>
          <a:xfrm flipV="1">
            <a:off x="949788" y="382353"/>
            <a:ext cx="0" cy="2435170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Gerade Verbindung 19"/>
          <p:cNvCxnSpPr/>
          <p:nvPr/>
        </p:nvCxnSpPr>
        <p:spPr>
          <a:xfrm flipH="1">
            <a:off x="766659" y="217372"/>
            <a:ext cx="329957" cy="32995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/>
        </p:nvSpPr>
        <p:spPr>
          <a:xfrm>
            <a:off x="-27442" y="3309763"/>
            <a:ext cx="1935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 smtClean="0">
                <a:latin typeface="OCR A Std" pitchFamily="49" charset="0"/>
              </a:rPr>
              <a:t>Eigenschaften</a:t>
            </a:r>
            <a:endParaRPr lang="de-DE" sz="1400" b="1" dirty="0" smtClean="0">
              <a:effectLst/>
              <a:latin typeface="OCR A Std" pitchFamily="49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97846" y="3925572"/>
            <a:ext cx="16658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 smtClean="0">
                <a:latin typeface="OCR A Std" pitchFamily="49" charset="0"/>
              </a:rPr>
              <a:t>Anwendungen</a:t>
            </a:r>
            <a:endParaRPr lang="de-DE" sz="1400" b="1" dirty="0" smtClean="0">
              <a:effectLst/>
              <a:latin typeface="OCR A Std" pitchFamily="49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223136" y="4541381"/>
            <a:ext cx="13965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 smtClean="0">
                <a:latin typeface="OCR A Std" pitchFamily="49" charset="0"/>
              </a:rPr>
              <a:t>Forschung</a:t>
            </a:r>
            <a:endParaRPr lang="de-DE" sz="1400" b="1" dirty="0" smtClean="0">
              <a:effectLst/>
              <a:latin typeface="OCR A Std" pitchFamily="49" charset="0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160492" y="5157192"/>
            <a:ext cx="15311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 smtClean="0">
                <a:latin typeface="OCR A Std" pitchFamily="49" charset="0"/>
              </a:rPr>
              <a:t>Zusammenf.</a:t>
            </a:r>
            <a:endParaRPr lang="de-DE" sz="1400" b="1" dirty="0" smtClean="0">
              <a:effectLst/>
              <a:latin typeface="OCR A Std" pitchFamily="49" charset="0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2562573" y="1581731"/>
            <a:ext cx="5609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OCR A Std" pitchFamily="49" charset="0"/>
              </a:rPr>
              <a:t>Pumpgas: Helium, Lasergas: Neon</a:t>
            </a:r>
          </a:p>
        </p:txBody>
      </p:sp>
      <p:pic>
        <p:nvPicPr>
          <p:cNvPr id="26" name="Picture 2" descr="C:\Users\Lucy Westwood\Dropbox\Sophia_Johannes\Unisachen\Laser_Aufzählu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145" y="1628800"/>
            <a:ext cx="380491" cy="275194"/>
          </a:xfrm>
          <a:prstGeom prst="rect">
            <a:avLst/>
          </a:prstGeom>
          <a:noFill/>
          <a:effectLst>
            <a:glow rad="63500">
              <a:srgbClr val="00FF00">
                <a:alpha val="7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feld 28"/>
          <p:cNvSpPr txBox="1"/>
          <p:nvPr/>
        </p:nvSpPr>
        <p:spPr>
          <a:xfrm>
            <a:off x="2562573" y="2770454"/>
            <a:ext cx="5609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OCR A Std" pitchFamily="49" charset="0"/>
              </a:rPr>
              <a:t>3-Niveausystem</a:t>
            </a:r>
          </a:p>
        </p:txBody>
      </p:sp>
      <p:pic>
        <p:nvPicPr>
          <p:cNvPr id="30" name="Picture 2" descr="C:\Users\Lucy Westwood\Dropbox\Sophia_Johannes\Unisachen\Laser_Aufzählu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145" y="4006246"/>
            <a:ext cx="380491" cy="275194"/>
          </a:xfrm>
          <a:prstGeom prst="rect">
            <a:avLst/>
          </a:prstGeom>
          <a:noFill/>
          <a:effectLst>
            <a:glow rad="63500">
              <a:srgbClr val="00FF00">
                <a:alpha val="7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feld 30"/>
          <p:cNvSpPr txBox="1"/>
          <p:nvPr/>
        </p:nvSpPr>
        <p:spPr>
          <a:xfrm>
            <a:off x="2562573" y="5147900"/>
            <a:ext cx="5609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OCR A Std" pitchFamily="49" charset="0"/>
              </a:rPr>
              <a:t>632,8 nm - rot</a:t>
            </a:r>
          </a:p>
        </p:txBody>
      </p:sp>
      <p:pic>
        <p:nvPicPr>
          <p:cNvPr id="32" name="Picture 2" descr="C:\Users\Lucy Westwood\Dropbox\Sophia_Johannes\Unisachen\Laser_Aufzählu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145" y="5194969"/>
            <a:ext cx="380491" cy="275194"/>
          </a:xfrm>
          <a:prstGeom prst="rect">
            <a:avLst/>
          </a:prstGeom>
          <a:noFill/>
          <a:effectLst>
            <a:glow rad="63500">
              <a:srgbClr val="00FF00">
                <a:alpha val="7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feld 34"/>
          <p:cNvSpPr txBox="1"/>
          <p:nvPr/>
        </p:nvSpPr>
        <p:spPr>
          <a:xfrm>
            <a:off x="2562573" y="3959177"/>
            <a:ext cx="5609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OCR A Std" pitchFamily="49" charset="0"/>
              </a:rPr>
              <a:t>Spiegelresonator</a:t>
            </a:r>
          </a:p>
        </p:txBody>
      </p:sp>
      <p:pic>
        <p:nvPicPr>
          <p:cNvPr id="36" name="Picture 2" descr="C:\Users\Lucy Westwood\Dropbox\Sophia_Johannes\Unisachen\Laser_Aufzählu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145" y="2817523"/>
            <a:ext cx="380491" cy="275194"/>
          </a:xfrm>
          <a:prstGeom prst="rect">
            <a:avLst/>
          </a:prstGeom>
          <a:noFill/>
          <a:effectLst>
            <a:glow rad="63500">
              <a:srgbClr val="00FF00">
                <a:alpha val="7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feld 36"/>
          <p:cNvSpPr txBox="1"/>
          <p:nvPr/>
        </p:nvSpPr>
        <p:spPr>
          <a:xfrm>
            <a:off x="285780" y="2693954"/>
            <a:ext cx="12618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 smtClean="0">
                <a:effectLst>
                  <a:glow rad="368300">
                    <a:srgbClr val="00FF00">
                      <a:alpha val="75000"/>
                    </a:srgbClr>
                  </a:glow>
                </a:effectLst>
                <a:latin typeface="OCR A Std" pitchFamily="49" charset="0"/>
              </a:rPr>
              <a:t>Bauarten</a:t>
            </a:r>
            <a:endParaRPr lang="de-DE" sz="1400" b="1" dirty="0" smtClean="0">
              <a:effectLst/>
              <a:latin typeface="OCR A Std" pitchFamily="49" charset="0"/>
            </a:endParaRPr>
          </a:p>
        </p:txBody>
      </p:sp>
      <p:sp>
        <p:nvSpPr>
          <p:cNvPr id="38" name="Textfeld 37"/>
          <p:cNvSpPr txBox="1"/>
          <p:nvPr/>
        </p:nvSpPr>
        <p:spPr>
          <a:xfrm>
            <a:off x="285780" y="1462336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 smtClean="0">
                <a:effectLst>
                  <a:glow rad="368300">
                    <a:srgbClr val="00FF00">
                      <a:alpha val="40000"/>
                    </a:srgbClr>
                  </a:glow>
                </a:effectLst>
                <a:latin typeface="OCR A Std" pitchFamily="49" charset="0"/>
              </a:rPr>
              <a:t>Historie</a:t>
            </a:r>
          </a:p>
        </p:txBody>
      </p:sp>
      <p:sp>
        <p:nvSpPr>
          <p:cNvPr id="39" name="Textfeld 38"/>
          <p:cNvSpPr txBox="1"/>
          <p:nvPr/>
        </p:nvSpPr>
        <p:spPr>
          <a:xfrm>
            <a:off x="35204" y="2078145"/>
            <a:ext cx="1800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 smtClean="0">
                <a:effectLst>
                  <a:glow rad="368300">
                    <a:srgbClr val="00FF00">
                      <a:alpha val="40000"/>
                    </a:srgbClr>
                  </a:glow>
                </a:effectLst>
                <a:latin typeface="OCR A Std" pitchFamily="49" charset="0"/>
              </a:rPr>
              <a:t>Laserprinzip</a:t>
            </a:r>
            <a:endParaRPr lang="de-DE" sz="1400" b="1" dirty="0">
              <a:effectLst>
                <a:glow rad="368300">
                  <a:srgbClr val="00FF00">
                    <a:alpha val="40000"/>
                  </a:srgbClr>
                </a:glow>
              </a:effectLst>
              <a:latin typeface="OCR A Std" pitchFamily="49" charset="0"/>
            </a:endParaRPr>
          </a:p>
        </p:txBody>
      </p:sp>
      <p:sp>
        <p:nvSpPr>
          <p:cNvPr id="40" name="Textfeld 39"/>
          <p:cNvSpPr txBox="1"/>
          <p:nvPr/>
        </p:nvSpPr>
        <p:spPr>
          <a:xfrm>
            <a:off x="6804248" y="151519"/>
            <a:ext cx="2018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latin typeface="OCR A Std" pitchFamily="49" charset="0"/>
              </a:rPr>
              <a:t>Bauarten</a:t>
            </a:r>
            <a:endParaRPr lang="de-DE" sz="2400" b="1" dirty="0">
              <a:latin typeface="OCR A Std" pitchFamily="49" charset="0"/>
            </a:endParaRPr>
          </a:p>
        </p:txBody>
      </p:sp>
      <p:cxnSp>
        <p:nvCxnSpPr>
          <p:cNvPr id="41" name="Gerade Verbindung 40"/>
          <p:cNvCxnSpPr>
            <a:stCxn id="42" idx="1"/>
          </p:cNvCxnSpPr>
          <p:nvPr/>
        </p:nvCxnSpPr>
        <p:spPr>
          <a:xfrm flipH="1">
            <a:off x="949788" y="382351"/>
            <a:ext cx="5314699" cy="2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2" name="Rechteck 41"/>
          <p:cNvSpPr/>
          <p:nvPr/>
        </p:nvSpPr>
        <p:spPr>
          <a:xfrm>
            <a:off x="6264487" y="238335"/>
            <a:ext cx="504056" cy="2880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2050" name="Picture 2" descr="C:\Users\Lucy Westwood\Dropbox\Vorträge\Laser\Bilder\HeN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889" y="2155685"/>
            <a:ext cx="3807871" cy="4081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feld 26"/>
          <p:cNvSpPr txBox="1"/>
          <p:nvPr/>
        </p:nvSpPr>
        <p:spPr>
          <a:xfrm>
            <a:off x="97846" y="6414176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OCR A Std" pitchFamily="49" charset="0"/>
              </a:rPr>
              <a:t>8</a:t>
            </a:r>
            <a:endParaRPr lang="de-DE" dirty="0">
              <a:latin typeface="OCR A Std" pitchFamily="49" charset="0"/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1880473" y="6536377"/>
            <a:ext cx="54938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OCR A Std" pitchFamily="49" charset="0"/>
              </a:rPr>
              <a:t>[3] </a:t>
            </a:r>
            <a:r>
              <a:rPr lang="de-DE" sz="1200" dirty="0" smtClean="0">
                <a:latin typeface="OCR A Std" pitchFamily="49" charset="0"/>
              </a:rPr>
              <a:t>physik.uni-bielefeld.de</a:t>
            </a:r>
            <a:r>
              <a:rPr lang="de-DE" sz="1200" dirty="0">
                <a:latin typeface="OCR A Std" pitchFamily="49" charset="0"/>
              </a:rPr>
              <a:t>/~yorks/pro13/v9.pdf</a:t>
            </a:r>
            <a:endParaRPr lang="de-DE" sz="1200" dirty="0" smtClean="0">
              <a:latin typeface="OCR A Std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33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-1" y="757599"/>
            <a:ext cx="1863611" cy="6100401"/>
          </a:xfrm>
          <a:prstGeom prst="rect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Rechteck 1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2051720" y="903040"/>
            <a:ext cx="57631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latin typeface="OCR A Std" pitchFamily="49" charset="0"/>
              </a:rPr>
              <a:t>Flüssiglaser - Farbstofflaser</a:t>
            </a:r>
          </a:p>
        </p:txBody>
      </p:sp>
      <p:cxnSp>
        <p:nvCxnSpPr>
          <p:cNvPr id="19" name="Gerade Verbindung 18"/>
          <p:cNvCxnSpPr/>
          <p:nvPr/>
        </p:nvCxnSpPr>
        <p:spPr>
          <a:xfrm flipV="1">
            <a:off x="949788" y="382353"/>
            <a:ext cx="0" cy="2465489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Gerade Verbindung 19"/>
          <p:cNvCxnSpPr/>
          <p:nvPr/>
        </p:nvCxnSpPr>
        <p:spPr>
          <a:xfrm flipH="1">
            <a:off x="766659" y="217372"/>
            <a:ext cx="329957" cy="32995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feld 16"/>
          <p:cNvSpPr txBox="1"/>
          <p:nvPr/>
        </p:nvSpPr>
        <p:spPr>
          <a:xfrm>
            <a:off x="-27442" y="3309763"/>
            <a:ext cx="1935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 smtClean="0">
                <a:latin typeface="OCR A Std" pitchFamily="49" charset="0"/>
              </a:rPr>
              <a:t>Eigenschaften</a:t>
            </a:r>
            <a:endParaRPr lang="de-DE" sz="1400" b="1" dirty="0" smtClean="0">
              <a:effectLst/>
              <a:latin typeface="OCR A Std" pitchFamily="49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97846" y="3925572"/>
            <a:ext cx="16658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 smtClean="0">
                <a:latin typeface="OCR A Std" pitchFamily="49" charset="0"/>
              </a:rPr>
              <a:t>Anwendungen</a:t>
            </a:r>
            <a:endParaRPr lang="de-DE" sz="1400" b="1" dirty="0" smtClean="0">
              <a:effectLst/>
              <a:latin typeface="OCR A Std" pitchFamily="49" charset="0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223136" y="4541381"/>
            <a:ext cx="13965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 smtClean="0">
                <a:latin typeface="OCR A Std" pitchFamily="49" charset="0"/>
              </a:rPr>
              <a:t>Forschung</a:t>
            </a:r>
            <a:endParaRPr lang="de-DE" sz="1400" b="1" dirty="0" smtClean="0">
              <a:effectLst/>
              <a:latin typeface="OCR A Std" pitchFamily="49" charset="0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160492" y="5157192"/>
            <a:ext cx="15311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 smtClean="0">
                <a:latin typeface="OCR A Std" pitchFamily="49" charset="0"/>
              </a:rPr>
              <a:t>Zusammenf.</a:t>
            </a:r>
            <a:endParaRPr lang="de-DE" sz="1400" b="1" dirty="0" smtClean="0">
              <a:effectLst/>
              <a:latin typeface="OCR A Std" pitchFamily="49" charset="0"/>
            </a:endParaRPr>
          </a:p>
        </p:txBody>
      </p:sp>
      <p:pic>
        <p:nvPicPr>
          <p:cNvPr id="26" name="Picture 2" descr="C:\Users\Lucy Westwood\Dropbox\Sophia_Johannes\Unisachen\Laser_Aufzählu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145" y="1628800"/>
            <a:ext cx="380491" cy="275194"/>
          </a:xfrm>
          <a:prstGeom prst="rect">
            <a:avLst/>
          </a:prstGeom>
          <a:noFill/>
          <a:effectLst>
            <a:glow rad="63500">
              <a:srgbClr val="00FF00">
                <a:alpha val="7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feld 26"/>
          <p:cNvSpPr txBox="1"/>
          <p:nvPr/>
        </p:nvSpPr>
        <p:spPr>
          <a:xfrm>
            <a:off x="2585281" y="2557527"/>
            <a:ext cx="5609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OCR A Std" pitchFamily="49" charset="0"/>
              </a:rPr>
              <a:t>Moleküle - Fluoreszenzübergänge</a:t>
            </a:r>
          </a:p>
        </p:txBody>
      </p:sp>
      <p:pic>
        <p:nvPicPr>
          <p:cNvPr id="28" name="Picture 2" descr="C:\Users\Lucy Westwood\Dropbox\Sophia_Johannes\Unisachen\Laser_Aufzählu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145" y="3580392"/>
            <a:ext cx="380491" cy="275194"/>
          </a:xfrm>
          <a:prstGeom prst="rect">
            <a:avLst/>
          </a:prstGeom>
          <a:noFill/>
          <a:effectLst>
            <a:glow rad="63500">
              <a:srgbClr val="00FF00">
                <a:alpha val="7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feld 28"/>
          <p:cNvSpPr txBox="1"/>
          <p:nvPr/>
        </p:nvSpPr>
        <p:spPr>
          <a:xfrm>
            <a:off x="2585281" y="4509120"/>
            <a:ext cx="5609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OCR A Std" pitchFamily="49" charset="0"/>
              </a:rPr>
              <a:t>Farbkonfiguration möglich</a:t>
            </a:r>
          </a:p>
        </p:txBody>
      </p:sp>
      <p:pic>
        <p:nvPicPr>
          <p:cNvPr id="30" name="Picture 2" descr="C:\Users\Lucy Westwood\Dropbox\Sophia_Johannes\Unisachen\Laser_Aufzählu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145" y="4556189"/>
            <a:ext cx="380491" cy="275194"/>
          </a:xfrm>
          <a:prstGeom prst="rect">
            <a:avLst/>
          </a:prstGeom>
          <a:noFill/>
          <a:effectLst>
            <a:glow rad="63500">
              <a:srgbClr val="00FF00">
                <a:alpha val="7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feld 30"/>
          <p:cNvSpPr txBox="1"/>
          <p:nvPr/>
        </p:nvSpPr>
        <p:spPr>
          <a:xfrm>
            <a:off x="2585281" y="3533323"/>
            <a:ext cx="5609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OCR A Std" pitchFamily="49" charset="0"/>
              </a:rPr>
              <a:t>Blitzlampe oder Laser pumpt</a:t>
            </a:r>
          </a:p>
        </p:txBody>
      </p:sp>
      <p:pic>
        <p:nvPicPr>
          <p:cNvPr id="32" name="Picture 2" descr="C:\Users\Lucy Westwood\Dropbox\Sophia_Johannes\Unisachen\Laser_Aufzählu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145" y="2604596"/>
            <a:ext cx="380491" cy="275194"/>
          </a:xfrm>
          <a:prstGeom prst="rect">
            <a:avLst/>
          </a:prstGeom>
          <a:noFill/>
          <a:effectLst>
            <a:glow rad="63500">
              <a:srgbClr val="00FF00">
                <a:alpha val="7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feld 32"/>
          <p:cNvSpPr txBox="1"/>
          <p:nvPr/>
        </p:nvSpPr>
        <p:spPr>
          <a:xfrm>
            <a:off x="285780" y="2693954"/>
            <a:ext cx="12618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 smtClean="0">
                <a:effectLst>
                  <a:glow rad="368300">
                    <a:srgbClr val="00FF00">
                      <a:alpha val="75000"/>
                    </a:srgbClr>
                  </a:glow>
                </a:effectLst>
                <a:latin typeface="OCR A Std" pitchFamily="49" charset="0"/>
              </a:rPr>
              <a:t>Bauarten</a:t>
            </a:r>
            <a:endParaRPr lang="de-DE" sz="1400" b="1" dirty="0" smtClean="0">
              <a:effectLst/>
              <a:latin typeface="OCR A Std" pitchFamily="49" charset="0"/>
            </a:endParaRPr>
          </a:p>
        </p:txBody>
      </p:sp>
      <p:sp>
        <p:nvSpPr>
          <p:cNvPr id="34" name="Textfeld 33"/>
          <p:cNvSpPr txBox="1"/>
          <p:nvPr/>
        </p:nvSpPr>
        <p:spPr>
          <a:xfrm>
            <a:off x="285780" y="1462336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 smtClean="0">
                <a:effectLst>
                  <a:glow rad="368300">
                    <a:srgbClr val="00FF00">
                      <a:alpha val="40000"/>
                    </a:srgbClr>
                  </a:glow>
                </a:effectLst>
                <a:latin typeface="OCR A Std" pitchFamily="49" charset="0"/>
              </a:rPr>
              <a:t>Historie</a:t>
            </a:r>
          </a:p>
        </p:txBody>
      </p:sp>
      <p:sp>
        <p:nvSpPr>
          <p:cNvPr id="35" name="Textfeld 34"/>
          <p:cNvSpPr txBox="1"/>
          <p:nvPr/>
        </p:nvSpPr>
        <p:spPr>
          <a:xfrm>
            <a:off x="35204" y="2078145"/>
            <a:ext cx="1800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 smtClean="0">
                <a:effectLst>
                  <a:glow rad="368300">
                    <a:srgbClr val="00FF00">
                      <a:alpha val="40000"/>
                    </a:srgbClr>
                  </a:glow>
                </a:effectLst>
                <a:latin typeface="OCR A Std" pitchFamily="49" charset="0"/>
              </a:rPr>
              <a:t>Laserprinzip</a:t>
            </a:r>
            <a:endParaRPr lang="de-DE" sz="1400" b="1" dirty="0">
              <a:effectLst>
                <a:glow rad="368300">
                  <a:srgbClr val="00FF00">
                    <a:alpha val="40000"/>
                  </a:srgbClr>
                </a:glow>
              </a:effectLst>
              <a:latin typeface="OCR A Std" pitchFamily="49" charset="0"/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6804248" y="151519"/>
            <a:ext cx="2018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latin typeface="OCR A Std" pitchFamily="49" charset="0"/>
              </a:rPr>
              <a:t>Bauarten</a:t>
            </a:r>
            <a:endParaRPr lang="de-DE" sz="2400" b="1" dirty="0">
              <a:latin typeface="OCR A Std" pitchFamily="49" charset="0"/>
            </a:endParaRPr>
          </a:p>
        </p:txBody>
      </p:sp>
      <p:cxnSp>
        <p:nvCxnSpPr>
          <p:cNvPr id="37" name="Gerade Verbindung 36"/>
          <p:cNvCxnSpPr>
            <a:stCxn id="38" idx="1"/>
          </p:cNvCxnSpPr>
          <p:nvPr/>
        </p:nvCxnSpPr>
        <p:spPr>
          <a:xfrm flipH="1">
            <a:off x="949788" y="382351"/>
            <a:ext cx="5314699" cy="2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8" name="Rechteck 37"/>
          <p:cNvSpPr/>
          <p:nvPr/>
        </p:nvSpPr>
        <p:spPr>
          <a:xfrm>
            <a:off x="6264487" y="238335"/>
            <a:ext cx="504056" cy="2880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5" name="Textfeld 24"/>
          <p:cNvSpPr txBox="1"/>
          <p:nvPr/>
        </p:nvSpPr>
        <p:spPr>
          <a:xfrm>
            <a:off x="2585281" y="1581731"/>
            <a:ext cx="5609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OCR A Std" pitchFamily="49" charset="0"/>
              </a:rPr>
              <a:t>Farbstoff in Lösungsmittel</a:t>
            </a:r>
          </a:p>
        </p:txBody>
      </p:sp>
      <p:sp>
        <p:nvSpPr>
          <p:cNvPr id="39" name="Textfeld 38"/>
          <p:cNvSpPr txBox="1"/>
          <p:nvPr/>
        </p:nvSpPr>
        <p:spPr>
          <a:xfrm>
            <a:off x="97846" y="6414176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OCR A Std" pitchFamily="49" charset="0"/>
              </a:rPr>
              <a:t>9</a:t>
            </a:r>
            <a:endParaRPr lang="de-DE" dirty="0">
              <a:latin typeface="OCR A Std" pitchFamily="49" charset="0"/>
            </a:endParaRPr>
          </a:p>
        </p:txBody>
      </p:sp>
      <p:sp>
        <p:nvSpPr>
          <p:cNvPr id="40" name="Textfeld 39"/>
          <p:cNvSpPr txBox="1"/>
          <p:nvPr/>
        </p:nvSpPr>
        <p:spPr>
          <a:xfrm>
            <a:off x="1907704" y="5877272"/>
            <a:ext cx="7156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OCR A Std" pitchFamily="49" charset="0"/>
              </a:rPr>
              <a:t>[5] </a:t>
            </a:r>
            <a:r>
              <a:rPr lang="de-DE" sz="1200" dirty="0" err="1" smtClean="0">
                <a:latin typeface="OCR A Std" pitchFamily="49" charset="0"/>
              </a:rPr>
              <a:t>D.a.A.o.F.S.f</a:t>
            </a:r>
            <a:r>
              <a:rPr lang="de-DE" sz="1200" dirty="0" smtClean="0">
                <a:latin typeface="OCR A Std" pitchFamily="49" charset="0"/>
              </a:rPr>
              <a:t>. </a:t>
            </a:r>
            <a:r>
              <a:rPr lang="de-DE" sz="1200" dirty="0" err="1">
                <a:latin typeface="OCR A Std" pitchFamily="49" charset="0"/>
              </a:rPr>
              <a:t>Pumping</a:t>
            </a:r>
            <a:r>
              <a:rPr lang="de-DE" sz="1200" dirty="0">
                <a:latin typeface="OCR A Std" pitchFamily="49" charset="0"/>
              </a:rPr>
              <a:t> </a:t>
            </a:r>
            <a:r>
              <a:rPr lang="de-DE" sz="1200" dirty="0" smtClean="0">
                <a:latin typeface="OCR A Std" pitchFamily="49" charset="0"/>
              </a:rPr>
              <a:t>O. </a:t>
            </a:r>
            <a:r>
              <a:rPr lang="de-DE" sz="1200" dirty="0" err="1">
                <a:latin typeface="OCR A Std" pitchFamily="49" charset="0"/>
              </a:rPr>
              <a:t>Dye</a:t>
            </a:r>
            <a:r>
              <a:rPr lang="de-DE" sz="1200" dirty="0">
                <a:latin typeface="OCR A Std" pitchFamily="49" charset="0"/>
              </a:rPr>
              <a:t> </a:t>
            </a:r>
            <a:r>
              <a:rPr lang="de-DE" sz="1200" dirty="0" smtClean="0">
                <a:latin typeface="OCR A Std" pitchFamily="49" charset="0"/>
              </a:rPr>
              <a:t>Lasers, J</a:t>
            </a:r>
            <a:r>
              <a:rPr lang="de-DE" sz="1200" dirty="0">
                <a:latin typeface="OCR A Std" pitchFamily="49" charset="0"/>
              </a:rPr>
              <a:t>. F. </a:t>
            </a:r>
            <a:r>
              <a:rPr lang="de-DE" sz="1200" dirty="0" smtClean="0">
                <a:latin typeface="OCR A Std" pitchFamily="49" charset="0"/>
              </a:rPr>
              <a:t>Holzrichter, A</a:t>
            </a:r>
            <a:r>
              <a:rPr lang="de-DE" sz="1200" dirty="0">
                <a:latin typeface="OCR A Std" pitchFamily="49" charset="0"/>
              </a:rPr>
              <a:t>. L. Schawlow. </a:t>
            </a:r>
            <a:r>
              <a:rPr lang="de-DE" sz="1200" dirty="0" err="1">
                <a:latin typeface="OCR A Std" pitchFamily="49" charset="0"/>
              </a:rPr>
              <a:t>Annals</a:t>
            </a:r>
            <a:r>
              <a:rPr lang="de-DE" sz="1200" dirty="0">
                <a:latin typeface="OCR A Std" pitchFamily="49" charset="0"/>
              </a:rPr>
              <a:t> </a:t>
            </a:r>
            <a:r>
              <a:rPr lang="de-DE" sz="1200" dirty="0" err="1">
                <a:latin typeface="OCR A Std" pitchFamily="49" charset="0"/>
              </a:rPr>
              <a:t>of</a:t>
            </a:r>
            <a:r>
              <a:rPr lang="de-DE" sz="1200" dirty="0">
                <a:latin typeface="OCR A Std" pitchFamily="49" charset="0"/>
              </a:rPr>
              <a:t> </a:t>
            </a:r>
            <a:r>
              <a:rPr lang="de-DE" sz="1200" dirty="0" err="1">
                <a:latin typeface="OCR A Std" pitchFamily="49" charset="0"/>
              </a:rPr>
              <a:t>the</a:t>
            </a:r>
            <a:r>
              <a:rPr lang="de-DE" sz="1200" dirty="0">
                <a:latin typeface="OCR A Std" pitchFamily="49" charset="0"/>
              </a:rPr>
              <a:t> New York </a:t>
            </a:r>
            <a:r>
              <a:rPr lang="de-DE" sz="1200" dirty="0" err="1">
                <a:latin typeface="OCR A Std" pitchFamily="49" charset="0"/>
              </a:rPr>
              <a:t>Academy</a:t>
            </a:r>
            <a:r>
              <a:rPr lang="de-DE" sz="1200" dirty="0">
                <a:latin typeface="OCR A Std" pitchFamily="49" charset="0"/>
              </a:rPr>
              <a:t> </a:t>
            </a:r>
            <a:r>
              <a:rPr lang="de-DE" sz="1200" dirty="0" err="1">
                <a:latin typeface="OCR A Std" pitchFamily="49" charset="0"/>
              </a:rPr>
              <a:t>of</a:t>
            </a:r>
            <a:r>
              <a:rPr lang="de-DE" sz="1200" dirty="0">
                <a:latin typeface="OCR A Std" pitchFamily="49" charset="0"/>
              </a:rPr>
              <a:t> </a:t>
            </a:r>
            <a:r>
              <a:rPr lang="de-DE" sz="1200" dirty="0" err="1" smtClean="0">
                <a:latin typeface="OCR A Std" pitchFamily="49" charset="0"/>
              </a:rPr>
              <a:t>Sciences</a:t>
            </a:r>
            <a:r>
              <a:rPr lang="de-DE" sz="1200" dirty="0" smtClean="0">
                <a:latin typeface="OCR A Std" pitchFamily="49" charset="0"/>
              </a:rPr>
              <a:t>, 2006</a:t>
            </a:r>
            <a:endParaRPr lang="de-DE" sz="1200" dirty="0" smtClean="0">
              <a:latin typeface="OCR A Std" pitchFamily="49" charset="0"/>
            </a:endParaRPr>
          </a:p>
        </p:txBody>
      </p:sp>
      <p:sp>
        <p:nvSpPr>
          <p:cNvPr id="41" name="Textfeld 40"/>
          <p:cNvSpPr txBox="1"/>
          <p:nvPr/>
        </p:nvSpPr>
        <p:spPr>
          <a:xfrm>
            <a:off x="1907704" y="6351711"/>
            <a:ext cx="7156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OCR A Std" pitchFamily="49" charset="0"/>
              </a:rPr>
              <a:t>[6] </a:t>
            </a:r>
            <a:r>
              <a:rPr lang="de-DE" sz="1200" dirty="0" err="1" smtClean="0">
                <a:latin typeface="OCR A Std" pitchFamily="49" charset="0"/>
              </a:rPr>
              <a:t>S.E.d</a:t>
            </a:r>
            <a:r>
              <a:rPr lang="de-DE" sz="1200" dirty="0" smtClean="0">
                <a:latin typeface="OCR A Std" pitchFamily="49" charset="0"/>
              </a:rPr>
              <a:t> F. </a:t>
            </a:r>
            <a:r>
              <a:rPr lang="de-DE" sz="1200" dirty="0" err="1">
                <a:latin typeface="OCR A Std" pitchFamily="49" charset="0"/>
              </a:rPr>
              <a:t>Pumped</a:t>
            </a:r>
            <a:r>
              <a:rPr lang="de-DE" sz="1200" dirty="0">
                <a:latin typeface="OCR A Std" pitchFamily="49" charset="0"/>
              </a:rPr>
              <a:t> </a:t>
            </a:r>
            <a:r>
              <a:rPr lang="de-DE" sz="1200" dirty="0" err="1">
                <a:latin typeface="OCR A Std" pitchFamily="49" charset="0"/>
              </a:rPr>
              <a:t>Dye</a:t>
            </a:r>
            <a:r>
              <a:rPr lang="de-DE" sz="1200" dirty="0">
                <a:latin typeface="OCR A Std" pitchFamily="49" charset="0"/>
              </a:rPr>
              <a:t> </a:t>
            </a:r>
            <a:r>
              <a:rPr lang="de-DE" sz="1200" dirty="0" smtClean="0">
                <a:latin typeface="OCR A Std" pitchFamily="49" charset="0"/>
              </a:rPr>
              <a:t>Laser, T.K</a:t>
            </a:r>
            <a:r>
              <a:rPr lang="de-DE" sz="1200" dirty="0">
                <a:latin typeface="OCR A Std" pitchFamily="49" charset="0"/>
              </a:rPr>
              <a:t>. </a:t>
            </a:r>
            <a:r>
              <a:rPr lang="de-DE" sz="1200" dirty="0" err="1">
                <a:latin typeface="OCR A Std" pitchFamily="49" charset="0"/>
              </a:rPr>
              <a:t>Yee</a:t>
            </a:r>
            <a:r>
              <a:rPr lang="de-DE" sz="1200" dirty="0">
                <a:latin typeface="OCR A Std" pitchFamily="49" charset="0"/>
              </a:rPr>
              <a:t>, B. </a:t>
            </a:r>
            <a:r>
              <a:rPr lang="de-DE" sz="1200" dirty="0" smtClean="0">
                <a:latin typeface="OCR A Std" pitchFamily="49" charset="0"/>
              </a:rPr>
              <a:t>Fan, T.K</a:t>
            </a:r>
            <a:r>
              <a:rPr lang="de-DE" sz="1200" dirty="0">
                <a:latin typeface="OCR A Std" pitchFamily="49" charset="0"/>
              </a:rPr>
              <a:t>. </a:t>
            </a:r>
            <a:r>
              <a:rPr lang="de-DE" sz="1200" dirty="0" err="1">
                <a:latin typeface="OCR A Std" pitchFamily="49" charset="0"/>
              </a:rPr>
              <a:t>Gustafson</a:t>
            </a:r>
            <a:r>
              <a:rPr lang="de-DE" sz="1200" dirty="0">
                <a:latin typeface="OCR A Std" pitchFamily="49" charset="0"/>
              </a:rPr>
              <a:t>. Applied </a:t>
            </a:r>
            <a:r>
              <a:rPr lang="de-DE" sz="1200" dirty="0" err="1">
                <a:latin typeface="OCR A Std" pitchFamily="49" charset="0"/>
              </a:rPr>
              <a:t>Optics</a:t>
            </a:r>
            <a:r>
              <a:rPr lang="de-DE" sz="1200" dirty="0">
                <a:latin typeface="OCR A Std" pitchFamily="49" charset="0"/>
              </a:rPr>
              <a:t> – Vol. 18, </a:t>
            </a:r>
            <a:r>
              <a:rPr lang="de-DE" sz="1200" dirty="0" err="1">
                <a:latin typeface="OCR A Std" pitchFamily="49" charset="0"/>
              </a:rPr>
              <a:t>No</a:t>
            </a:r>
            <a:r>
              <a:rPr lang="de-DE" sz="1200" dirty="0">
                <a:latin typeface="OCR A Std" pitchFamily="49" charset="0"/>
              </a:rPr>
              <a:t>. 8 </a:t>
            </a:r>
            <a:endParaRPr lang="de-DE" sz="1200" dirty="0" smtClean="0">
              <a:latin typeface="OCR A Std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50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-1" y="757599"/>
            <a:ext cx="1863611" cy="6100401"/>
          </a:xfrm>
          <a:prstGeom prst="rect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Rechteck 1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2051720" y="903040"/>
            <a:ext cx="52052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spc="-150" dirty="0" smtClean="0">
                <a:latin typeface="OCR A Std" pitchFamily="49" charset="0"/>
              </a:rPr>
              <a:t>Laserdiode – Halbleiter-Laser</a:t>
            </a:r>
          </a:p>
        </p:txBody>
      </p:sp>
      <p:cxnSp>
        <p:nvCxnSpPr>
          <p:cNvPr id="19" name="Gerade Verbindung 18"/>
          <p:cNvCxnSpPr/>
          <p:nvPr/>
        </p:nvCxnSpPr>
        <p:spPr>
          <a:xfrm flipV="1">
            <a:off x="949788" y="382353"/>
            <a:ext cx="0" cy="2465489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Gerade Verbindung 19"/>
          <p:cNvCxnSpPr/>
          <p:nvPr/>
        </p:nvCxnSpPr>
        <p:spPr>
          <a:xfrm flipH="1">
            <a:off x="766659" y="217372"/>
            <a:ext cx="329957" cy="32995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feld 16"/>
          <p:cNvSpPr txBox="1"/>
          <p:nvPr/>
        </p:nvSpPr>
        <p:spPr>
          <a:xfrm>
            <a:off x="-27442" y="3309763"/>
            <a:ext cx="1935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 smtClean="0">
                <a:latin typeface="OCR A Std" pitchFamily="49" charset="0"/>
              </a:rPr>
              <a:t>Eigenschaften</a:t>
            </a:r>
            <a:endParaRPr lang="de-DE" sz="1400" b="1" dirty="0" smtClean="0">
              <a:effectLst/>
              <a:latin typeface="OCR A Std" pitchFamily="49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97846" y="3925572"/>
            <a:ext cx="16658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 smtClean="0">
                <a:latin typeface="OCR A Std" pitchFamily="49" charset="0"/>
              </a:rPr>
              <a:t>Anwendungen</a:t>
            </a:r>
            <a:endParaRPr lang="de-DE" sz="1400" b="1" dirty="0" smtClean="0">
              <a:effectLst/>
              <a:latin typeface="OCR A Std" pitchFamily="49" charset="0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223136" y="4541381"/>
            <a:ext cx="13965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 smtClean="0">
                <a:latin typeface="OCR A Std" pitchFamily="49" charset="0"/>
              </a:rPr>
              <a:t>Forschung</a:t>
            </a:r>
            <a:endParaRPr lang="de-DE" sz="1400" b="1" dirty="0" smtClean="0">
              <a:effectLst/>
              <a:latin typeface="OCR A Std" pitchFamily="49" charset="0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160492" y="5157192"/>
            <a:ext cx="15311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 smtClean="0">
                <a:latin typeface="OCR A Std" pitchFamily="49" charset="0"/>
              </a:rPr>
              <a:t>Zusammenf.</a:t>
            </a:r>
            <a:endParaRPr lang="de-DE" sz="1400" b="1" dirty="0" smtClean="0">
              <a:effectLst/>
              <a:latin typeface="OCR A Std" pitchFamily="49" charset="0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285780" y="2693954"/>
            <a:ext cx="12618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 smtClean="0">
                <a:effectLst>
                  <a:glow rad="368300">
                    <a:srgbClr val="00FF00">
                      <a:alpha val="75000"/>
                    </a:srgbClr>
                  </a:glow>
                </a:effectLst>
                <a:latin typeface="OCR A Std" pitchFamily="49" charset="0"/>
              </a:rPr>
              <a:t>Bauarten</a:t>
            </a:r>
            <a:endParaRPr lang="de-DE" sz="1400" b="1" dirty="0" smtClean="0">
              <a:effectLst/>
              <a:latin typeface="OCR A Std" pitchFamily="49" charset="0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285780" y="1462336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 smtClean="0">
                <a:effectLst>
                  <a:glow rad="368300">
                    <a:srgbClr val="00FF00">
                      <a:alpha val="40000"/>
                    </a:srgbClr>
                  </a:glow>
                </a:effectLst>
                <a:latin typeface="OCR A Std" pitchFamily="49" charset="0"/>
              </a:rPr>
              <a:t>Historie</a:t>
            </a:r>
          </a:p>
        </p:txBody>
      </p:sp>
      <p:sp>
        <p:nvSpPr>
          <p:cNvPr id="27" name="Textfeld 26"/>
          <p:cNvSpPr txBox="1"/>
          <p:nvPr/>
        </p:nvSpPr>
        <p:spPr>
          <a:xfrm>
            <a:off x="35204" y="2078145"/>
            <a:ext cx="1800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 smtClean="0">
                <a:effectLst>
                  <a:glow rad="368300">
                    <a:srgbClr val="00FF00">
                      <a:alpha val="40000"/>
                    </a:srgbClr>
                  </a:glow>
                </a:effectLst>
                <a:latin typeface="OCR A Std" pitchFamily="49" charset="0"/>
              </a:rPr>
              <a:t>Laserprinzip</a:t>
            </a:r>
            <a:endParaRPr lang="de-DE" sz="1400" b="1" dirty="0">
              <a:effectLst>
                <a:glow rad="368300">
                  <a:srgbClr val="00FF00">
                    <a:alpha val="40000"/>
                  </a:srgbClr>
                </a:glow>
              </a:effectLst>
              <a:latin typeface="OCR A Std" pitchFamily="49" charset="0"/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6804248" y="151519"/>
            <a:ext cx="2018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latin typeface="OCR A Std" pitchFamily="49" charset="0"/>
              </a:rPr>
              <a:t>Bauarten</a:t>
            </a:r>
            <a:endParaRPr lang="de-DE" sz="2400" b="1" dirty="0">
              <a:latin typeface="OCR A Std" pitchFamily="49" charset="0"/>
            </a:endParaRPr>
          </a:p>
        </p:txBody>
      </p:sp>
      <p:cxnSp>
        <p:nvCxnSpPr>
          <p:cNvPr id="29" name="Gerade Verbindung 28"/>
          <p:cNvCxnSpPr>
            <a:stCxn id="30" idx="1"/>
          </p:cNvCxnSpPr>
          <p:nvPr/>
        </p:nvCxnSpPr>
        <p:spPr>
          <a:xfrm flipH="1">
            <a:off x="949788" y="382351"/>
            <a:ext cx="5314699" cy="2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0" name="Rechteck 29"/>
          <p:cNvSpPr/>
          <p:nvPr/>
        </p:nvSpPr>
        <p:spPr>
          <a:xfrm>
            <a:off x="6264487" y="238335"/>
            <a:ext cx="504056" cy="2880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23" name="Picture 2" descr="C:\Users\Lucy Westwood\Dropbox\Sophia_Johannes\Unisachen\Laser_Aufzählu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145" y="1641638"/>
            <a:ext cx="380491" cy="275194"/>
          </a:xfrm>
          <a:prstGeom prst="rect">
            <a:avLst/>
          </a:prstGeom>
          <a:noFill/>
          <a:effectLst>
            <a:glow rad="63500">
              <a:srgbClr val="00FF00">
                <a:alpha val="7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Lucy Westwood\Dropbox\Sophia_Johannes\Unisachen\Laser_Aufzählu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145" y="2433726"/>
            <a:ext cx="380491" cy="275194"/>
          </a:xfrm>
          <a:prstGeom prst="rect">
            <a:avLst/>
          </a:prstGeom>
          <a:noFill/>
          <a:effectLst>
            <a:glow rad="63500">
              <a:srgbClr val="00FF00">
                <a:alpha val="7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Lucy Westwood\Dropbox\Vorträge\Laser\Bilder\diodenlaser_schematisch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773" y="3080818"/>
            <a:ext cx="5834925" cy="2927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feld 30"/>
          <p:cNvSpPr txBox="1"/>
          <p:nvPr/>
        </p:nvSpPr>
        <p:spPr>
          <a:xfrm>
            <a:off x="2585281" y="1581731"/>
            <a:ext cx="6237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OCR A Std" pitchFamily="49" charset="0"/>
              </a:rPr>
              <a:t>Elektrisches Pumpen im Halbleiter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feld 31"/>
              <p:cNvSpPr txBox="1"/>
              <p:nvPr/>
            </p:nvSpPr>
            <p:spPr>
              <a:xfrm>
                <a:off x="2585281" y="2348880"/>
                <a:ext cx="5609827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 smtClean="0">
                    <a:latin typeface="OCR A Std" pitchFamily="49" charset="0"/>
                  </a:rPr>
                  <a:t>Rekombination von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de-DE" sz="20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de-DE" sz="2000" b="0" i="1" smtClean="0">
                            <a:latin typeface="Cambria Math"/>
                          </a:rPr>
                          <m:t>−</m:t>
                        </m:r>
                      </m:sup>
                    </m:sSup>
                  </m:oMath>
                </a14:m>
                <a:r>
                  <a:rPr lang="de-DE" sz="2000" dirty="0" smtClean="0">
                    <a:latin typeface="OCR A Std" pitchFamily="49" charset="0"/>
                  </a:rPr>
                  <a:t> </a:t>
                </a:r>
                <a:r>
                  <a:rPr lang="de-DE" dirty="0" smtClean="0">
                    <a:latin typeface="OCR A Std" pitchFamily="49" charset="0"/>
                  </a:rPr>
                  <a:t>und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de-DE" sz="2000" b="0" i="1" smtClean="0">
                            <a:latin typeface="Cambria Math"/>
                          </a:rPr>
                          <m:t>h</m:t>
                        </m:r>
                      </m:e>
                      <m:sup>
                        <m:r>
                          <a:rPr lang="de-DE" sz="2000" b="0" i="1" smtClean="0"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de-DE" dirty="0" smtClean="0">
                    <a:latin typeface="OCR A Std" pitchFamily="49" charset="0"/>
                  </a:rPr>
                  <a:t> im </a:t>
                </a:r>
                <a:r>
                  <a:rPr lang="de-DE" dirty="0" err="1" smtClean="0">
                    <a:latin typeface="OCR A Std" pitchFamily="49" charset="0"/>
                  </a:rPr>
                  <a:t>pn</a:t>
                </a:r>
                <a:r>
                  <a:rPr lang="de-DE" dirty="0" smtClean="0">
                    <a:latin typeface="OCR A Std" pitchFamily="49" charset="0"/>
                  </a:rPr>
                  <a:t>-Übergang</a:t>
                </a:r>
              </a:p>
            </p:txBody>
          </p:sp>
        </mc:Choice>
        <mc:Fallback xmlns="">
          <p:sp>
            <p:nvSpPr>
              <p:cNvPr id="32" name="Textfeld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5281" y="2348880"/>
                <a:ext cx="5609827" cy="677108"/>
              </a:xfrm>
              <a:prstGeom prst="rect">
                <a:avLst/>
              </a:prstGeom>
              <a:blipFill rotWithShape="1">
                <a:blip r:embed="rId5"/>
                <a:stretch>
                  <a:fillRect l="-870" t="-901" b="-1351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feld 32"/>
          <p:cNvSpPr txBox="1"/>
          <p:nvPr/>
        </p:nvSpPr>
        <p:spPr>
          <a:xfrm>
            <a:off x="97846" y="6414176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OCR A Std" pitchFamily="49" charset="0"/>
              </a:rPr>
              <a:t>10</a:t>
            </a:r>
            <a:endParaRPr lang="de-DE" dirty="0">
              <a:latin typeface="OCR A Std" pitchFamily="49" charset="0"/>
            </a:endParaRPr>
          </a:p>
        </p:txBody>
      </p:sp>
      <p:sp>
        <p:nvSpPr>
          <p:cNvPr id="34" name="Textfeld 33"/>
          <p:cNvSpPr txBox="1"/>
          <p:nvPr/>
        </p:nvSpPr>
        <p:spPr>
          <a:xfrm>
            <a:off x="1880473" y="6383069"/>
            <a:ext cx="6378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OCR A Std" pitchFamily="49" charset="0"/>
              </a:rPr>
              <a:t>[A5</a:t>
            </a:r>
            <a:r>
              <a:rPr lang="de-DE" sz="1200" dirty="0" smtClean="0">
                <a:latin typeface="OCR A Std" pitchFamily="49" charset="0"/>
              </a:rPr>
              <a:t>] semibyte.de/.../</a:t>
            </a:r>
            <a:r>
              <a:rPr lang="de-DE" sz="1200" dirty="0" err="1" smtClean="0">
                <a:latin typeface="OCR A Std" pitchFamily="49" charset="0"/>
              </a:rPr>
              <a:t>physics</a:t>
            </a:r>
            <a:r>
              <a:rPr lang="de-DE" sz="1200" dirty="0" smtClean="0">
                <a:latin typeface="OCR A Std" pitchFamily="49" charset="0"/>
              </a:rPr>
              <a:t>/diodenlaser_schematisch.png</a:t>
            </a:r>
            <a:endParaRPr lang="de-DE" sz="1200" dirty="0">
              <a:latin typeface="OCR A Std" pitchFamily="49" charset="0"/>
            </a:endParaRPr>
          </a:p>
          <a:p>
            <a:endParaRPr lang="de-DE" sz="1200" dirty="0">
              <a:latin typeface="OCR A Std" pitchFamily="49" charset="0"/>
            </a:endParaRPr>
          </a:p>
          <a:p>
            <a:endParaRPr lang="de-DE" sz="1200" dirty="0" smtClean="0">
              <a:latin typeface="OCR A Std" pitchFamily="49" charset="0"/>
            </a:endParaRPr>
          </a:p>
        </p:txBody>
      </p:sp>
      <p:sp>
        <p:nvSpPr>
          <p:cNvPr id="35" name="Textfeld 34"/>
          <p:cNvSpPr txBox="1"/>
          <p:nvPr/>
        </p:nvSpPr>
        <p:spPr>
          <a:xfrm>
            <a:off x="8195654" y="5464969"/>
            <a:ext cx="6270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OCR A Std" pitchFamily="49" charset="0"/>
              </a:rPr>
              <a:t>[A5]</a:t>
            </a:r>
            <a:endParaRPr lang="de-DE" sz="1200" dirty="0">
              <a:latin typeface="OCR A Std" pitchFamily="49" charset="0"/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1907704" y="6608385"/>
            <a:ext cx="71560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OCR A Std" pitchFamily="49" charset="0"/>
              </a:rPr>
              <a:t>[7</a:t>
            </a:r>
            <a:r>
              <a:rPr lang="de-DE" sz="1200" dirty="0">
                <a:latin typeface="OCR A Std" pitchFamily="49" charset="0"/>
              </a:rPr>
              <a:t>] </a:t>
            </a:r>
            <a:r>
              <a:rPr lang="de-DE" sz="1200" dirty="0" smtClean="0">
                <a:latin typeface="OCR A Std" pitchFamily="49" charset="0"/>
              </a:rPr>
              <a:t>myquilt.de/al/</a:t>
            </a:r>
            <a:r>
              <a:rPr lang="de-DE" sz="1200" dirty="0" err="1" smtClean="0">
                <a:latin typeface="OCR A Std" pitchFamily="49" charset="0"/>
              </a:rPr>
              <a:t>physalt</a:t>
            </a:r>
            <a:r>
              <a:rPr lang="de-DE" sz="1200" dirty="0" smtClean="0">
                <a:latin typeface="OCR A Std" pitchFamily="49" charset="0"/>
              </a:rPr>
              <a:t>/ladivor.htm</a:t>
            </a:r>
            <a:endParaRPr lang="de-DE" sz="1200" dirty="0" smtClean="0">
              <a:latin typeface="OCR A Std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28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-1" y="757599"/>
            <a:ext cx="1863611" cy="6100401"/>
          </a:xfrm>
          <a:prstGeom prst="rect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Rechteck 1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2051720" y="903040"/>
            <a:ext cx="52052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spc="-150" dirty="0" smtClean="0">
                <a:latin typeface="OCR A Std" pitchFamily="49" charset="0"/>
              </a:rPr>
              <a:t>Laserdiode – Halbleiter-Laser</a:t>
            </a:r>
          </a:p>
        </p:txBody>
      </p:sp>
      <p:cxnSp>
        <p:nvCxnSpPr>
          <p:cNvPr id="19" name="Gerade Verbindung 18"/>
          <p:cNvCxnSpPr/>
          <p:nvPr/>
        </p:nvCxnSpPr>
        <p:spPr>
          <a:xfrm flipV="1">
            <a:off x="949788" y="382353"/>
            <a:ext cx="0" cy="2465489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Gerade Verbindung 19"/>
          <p:cNvCxnSpPr/>
          <p:nvPr/>
        </p:nvCxnSpPr>
        <p:spPr>
          <a:xfrm flipH="1">
            <a:off x="766659" y="217372"/>
            <a:ext cx="329957" cy="32995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feld 16"/>
          <p:cNvSpPr txBox="1"/>
          <p:nvPr/>
        </p:nvSpPr>
        <p:spPr>
          <a:xfrm>
            <a:off x="-27442" y="3309763"/>
            <a:ext cx="1935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 smtClean="0">
                <a:latin typeface="OCR A Std" pitchFamily="49" charset="0"/>
              </a:rPr>
              <a:t>Eigenschaften</a:t>
            </a:r>
            <a:endParaRPr lang="de-DE" sz="1400" b="1" dirty="0" smtClean="0">
              <a:effectLst/>
              <a:latin typeface="OCR A Std" pitchFamily="49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97846" y="3925572"/>
            <a:ext cx="16658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 smtClean="0">
                <a:latin typeface="OCR A Std" pitchFamily="49" charset="0"/>
              </a:rPr>
              <a:t>Anwendungen</a:t>
            </a:r>
            <a:endParaRPr lang="de-DE" sz="1400" b="1" dirty="0" smtClean="0">
              <a:effectLst/>
              <a:latin typeface="OCR A Std" pitchFamily="49" charset="0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223136" y="4541381"/>
            <a:ext cx="13965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 smtClean="0">
                <a:latin typeface="OCR A Std" pitchFamily="49" charset="0"/>
              </a:rPr>
              <a:t>Forschung</a:t>
            </a:r>
            <a:endParaRPr lang="de-DE" sz="1400" b="1" dirty="0" smtClean="0">
              <a:effectLst/>
              <a:latin typeface="OCR A Std" pitchFamily="49" charset="0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160492" y="5157192"/>
            <a:ext cx="15311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 smtClean="0">
                <a:latin typeface="OCR A Std" pitchFamily="49" charset="0"/>
              </a:rPr>
              <a:t>Zusammenf.</a:t>
            </a:r>
            <a:endParaRPr lang="de-DE" sz="1400" b="1" dirty="0" smtClean="0">
              <a:effectLst/>
              <a:latin typeface="OCR A Std" pitchFamily="49" charset="0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285780" y="2693954"/>
            <a:ext cx="12618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 smtClean="0">
                <a:effectLst>
                  <a:glow rad="368300">
                    <a:srgbClr val="00FF00">
                      <a:alpha val="75000"/>
                    </a:srgbClr>
                  </a:glow>
                </a:effectLst>
                <a:latin typeface="OCR A Std" pitchFamily="49" charset="0"/>
              </a:rPr>
              <a:t>Bauarten</a:t>
            </a:r>
            <a:endParaRPr lang="de-DE" sz="1400" b="1" dirty="0" smtClean="0">
              <a:effectLst/>
              <a:latin typeface="OCR A Std" pitchFamily="49" charset="0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285780" y="1462336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 smtClean="0">
                <a:effectLst>
                  <a:glow rad="368300">
                    <a:srgbClr val="00FF00">
                      <a:alpha val="40000"/>
                    </a:srgbClr>
                  </a:glow>
                </a:effectLst>
                <a:latin typeface="OCR A Std" pitchFamily="49" charset="0"/>
              </a:rPr>
              <a:t>Historie</a:t>
            </a:r>
          </a:p>
        </p:txBody>
      </p:sp>
      <p:sp>
        <p:nvSpPr>
          <p:cNvPr id="27" name="Textfeld 26"/>
          <p:cNvSpPr txBox="1"/>
          <p:nvPr/>
        </p:nvSpPr>
        <p:spPr>
          <a:xfrm>
            <a:off x="35204" y="2078145"/>
            <a:ext cx="1800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 smtClean="0">
                <a:effectLst>
                  <a:glow rad="368300">
                    <a:srgbClr val="00FF00">
                      <a:alpha val="40000"/>
                    </a:srgbClr>
                  </a:glow>
                </a:effectLst>
                <a:latin typeface="OCR A Std" pitchFamily="49" charset="0"/>
              </a:rPr>
              <a:t>Laserprinzip</a:t>
            </a:r>
            <a:endParaRPr lang="de-DE" sz="1400" b="1" dirty="0">
              <a:effectLst>
                <a:glow rad="368300">
                  <a:srgbClr val="00FF00">
                    <a:alpha val="40000"/>
                  </a:srgbClr>
                </a:glow>
              </a:effectLst>
              <a:latin typeface="OCR A Std" pitchFamily="49" charset="0"/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6804248" y="151519"/>
            <a:ext cx="2018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latin typeface="OCR A Std" pitchFamily="49" charset="0"/>
              </a:rPr>
              <a:t>Bauarten</a:t>
            </a:r>
            <a:endParaRPr lang="de-DE" sz="2400" b="1" dirty="0">
              <a:latin typeface="OCR A Std" pitchFamily="49" charset="0"/>
            </a:endParaRPr>
          </a:p>
        </p:txBody>
      </p:sp>
      <p:cxnSp>
        <p:nvCxnSpPr>
          <p:cNvPr id="29" name="Gerade Verbindung 28"/>
          <p:cNvCxnSpPr>
            <a:stCxn id="30" idx="1"/>
          </p:cNvCxnSpPr>
          <p:nvPr/>
        </p:nvCxnSpPr>
        <p:spPr>
          <a:xfrm flipH="1">
            <a:off x="949788" y="382351"/>
            <a:ext cx="5314699" cy="2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0" name="Rechteck 29"/>
          <p:cNvSpPr/>
          <p:nvPr/>
        </p:nvSpPr>
        <p:spPr>
          <a:xfrm>
            <a:off x="6264487" y="238335"/>
            <a:ext cx="504056" cy="2880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23" name="Picture 2" descr="C:\Users\Lucy Westwood\Dropbox\Sophia_Johannes\Unisachen\Laser_Aufzählu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145" y="5794904"/>
            <a:ext cx="380491" cy="275194"/>
          </a:xfrm>
          <a:prstGeom prst="rect">
            <a:avLst/>
          </a:prstGeom>
          <a:noFill/>
          <a:effectLst>
            <a:glow rad="63500">
              <a:srgbClr val="00FF00">
                <a:alpha val="7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feld 30"/>
          <p:cNvSpPr txBox="1"/>
          <p:nvPr/>
        </p:nvSpPr>
        <p:spPr>
          <a:xfrm>
            <a:off x="2585281" y="5734997"/>
            <a:ext cx="6237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OCR A Std" pitchFamily="49" charset="0"/>
              </a:rPr>
              <a:t>Energie des Laserlichts wird durch Bandlücke bestimmt</a:t>
            </a:r>
          </a:p>
        </p:txBody>
      </p:sp>
      <p:pic>
        <p:nvPicPr>
          <p:cNvPr id="2050" name="Picture 2" descr="C:\Users\Lucy Westwood\Dropbox\Vorträge\Laser\Bilder\bandgap_edi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411" y="1303150"/>
            <a:ext cx="5582748" cy="4388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feld 23"/>
          <p:cNvSpPr txBox="1"/>
          <p:nvPr/>
        </p:nvSpPr>
        <p:spPr>
          <a:xfrm>
            <a:off x="97846" y="6414176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OCR A Std" pitchFamily="49" charset="0"/>
              </a:rPr>
              <a:t>11</a:t>
            </a:r>
            <a:endParaRPr lang="de-DE" dirty="0">
              <a:latin typeface="OCR A Std" pitchFamily="49" charset="0"/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1907704" y="6525344"/>
            <a:ext cx="74888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OCR A Std" pitchFamily="49" charset="0"/>
              </a:rPr>
              <a:t>[</a:t>
            </a:r>
            <a:r>
              <a:rPr lang="de-DE" sz="1200" dirty="0">
                <a:latin typeface="OCR A Std" pitchFamily="49" charset="0"/>
              </a:rPr>
              <a:t>A6] </a:t>
            </a:r>
            <a:r>
              <a:rPr lang="de-DE" sz="1200" dirty="0" smtClean="0">
                <a:latin typeface="OCR A Std" pitchFamily="49" charset="0"/>
              </a:rPr>
              <a:t>lab.frumania.com/</a:t>
            </a:r>
            <a:r>
              <a:rPr lang="de-DE" sz="1200" dirty="0" err="1" smtClean="0">
                <a:latin typeface="OCR A Std" pitchFamily="49" charset="0"/>
              </a:rPr>
              <a:t>wp</a:t>
            </a:r>
            <a:r>
              <a:rPr lang="de-DE" sz="1200" dirty="0" smtClean="0">
                <a:latin typeface="OCR A Std" pitchFamily="49" charset="0"/>
              </a:rPr>
              <a:t>-content/</a:t>
            </a:r>
            <a:r>
              <a:rPr lang="de-DE" sz="1200" dirty="0" err="1" smtClean="0">
                <a:latin typeface="OCR A Std" pitchFamily="49" charset="0"/>
              </a:rPr>
              <a:t>uploads</a:t>
            </a:r>
            <a:r>
              <a:rPr lang="de-DE" sz="1200" dirty="0" smtClean="0">
                <a:latin typeface="OCR A Std" pitchFamily="49" charset="0"/>
              </a:rPr>
              <a:t>/2010/06/bandgap_edit.jpg</a:t>
            </a:r>
            <a:endParaRPr lang="de-DE" sz="1200" dirty="0" smtClean="0">
              <a:latin typeface="OCR A Std" pitchFamily="49" charset="0"/>
            </a:endParaRPr>
          </a:p>
        </p:txBody>
      </p:sp>
      <p:sp>
        <p:nvSpPr>
          <p:cNvPr id="33" name="Textfeld 32"/>
          <p:cNvSpPr txBox="1"/>
          <p:nvPr/>
        </p:nvSpPr>
        <p:spPr>
          <a:xfrm>
            <a:off x="7743964" y="5187970"/>
            <a:ext cx="6270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OCR A Std" pitchFamily="49" charset="0"/>
              </a:rPr>
              <a:t>[A6]</a:t>
            </a:r>
            <a:endParaRPr lang="de-DE" sz="1200" dirty="0">
              <a:latin typeface="OCR A Std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29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-1" y="757599"/>
            <a:ext cx="1863611" cy="6100401"/>
          </a:xfrm>
          <a:prstGeom prst="rect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Rechteck 1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5674666" y="151519"/>
            <a:ext cx="3164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latin typeface="OCR A Std" pitchFamily="49" charset="0"/>
              </a:rPr>
              <a:t>Eigenschaften</a:t>
            </a:r>
            <a:endParaRPr lang="de-DE" sz="2400" b="1" dirty="0">
              <a:latin typeface="OCR A Std" pitchFamily="49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2051720" y="903040"/>
            <a:ext cx="57631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latin typeface="OCR A Std" pitchFamily="49" charset="0"/>
              </a:rPr>
              <a:t>Besonderheiten von Laserlicht</a:t>
            </a:r>
          </a:p>
        </p:txBody>
      </p:sp>
      <p:cxnSp>
        <p:nvCxnSpPr>
          <p:cNvPr id="11" name="Gerade Verbindung 10"/>
          <p:cNvCxnSpPr>
            <a:stCxn id="9" idx="1"/>
          </p:cNvCxnSpPr>
          <p:nvPr/>
        </p:nvCxnSpPr>
        <p:spPr>
          <a:xfrm flipH="1">
            <a:off x="949788" y="382351"/>
            <a:ext cx="4165670" cy="2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Gerade Verbindung 18"/>
          <p:cNvCxnSpPr/>
          <p:nvPr/>
        </p:nvCxnSpPr>
        <p:spPr>
          <a:xfrm flipV="1">
            <a:off x="949788" y="382353"/>
            <a:ext cx="0" cy="3081298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Rechteck 8"/>
          <p:cNvSpPr/>
          <p:nvPr/>
        </p:nvSpPr>
        <p:spPr>
          <a:xfrm>
            <a:off x="5115458" y="238335"/>
            <a:ext cx="504056" cy="2880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0" name="Gerade Verbindung 19"/>
          <p:cNvCxnSpPr/>
          <p:nvPr/>
        </p:nvCxnSpPr>
        <p:spPr>
          <a:xfrm flipH="1">
            <a:off x="766659" y="217372"/>
            <a:ext cx="329957" cy="32995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feld 16"/>
          <p:cNvSpPr txBox="1"/>
          <p:nvPr/>
        </p:nvSpPr>
        <p:spPr>
          <a:xfrm>
            <a:off x="-27440" y="3309763"/>
            <a:ext cx="1935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 smtClean="0">
                <a:effectLst>
                  <a:glow rad="368300">
                    <a:srgbClr val="00FF00">
                      <a:alpha val="75000"/>
                    </a:srgbClr>
                  </a:glow>
                </a:effectLst>
                <a:latin typeface="OCR A Std" pitchFamily="49" charset="0"/>
              </a:rPr>
              <a:t>Eigenschaften</a:t>
            </a:r>
            <a:endParaRPr lang="de-DE" sz="1400" b="1" dirty="0" smtClean="0">
              <a:effectLst/>
              <a:latin typeface="OCR A Std" pitchFamily="49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97846" y="3925572"/>
            <a:ext cx="16658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 smtClean="0">
                <a:latin typeface="OCR A Std" pitchFamily="49" charset="0"/>
              </a:rPr>
              <a:t>Anwendungen</a:t>
            </a:r>
            <a:endParaRPr lang="de-DE" sz="1400" b="1" dirty="0" smtClean="0">
              <a:effectLst/>
              <a:latin typeface="OCR A Std" pitchFamily="49" charset="0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223136" y="4541381"/>
            <a:ext cx="13965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 smtClean="0">
                <a:latin typeface="OCR A Std" pitchFamily="49" charset="0"/>
              </a:rPr>
              <a:t>Forschung</a:t>
            </a:r>
            <a:endParaRPr lang="de-DE" sz="1400" b="1" dirty="0" smtClean="0">
              <a:effectLst/>
              <a:latin typeface="OCR A Std" pitchFamily="49" charset="0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160492" y="5157192"/>
            <a:ext cx="15311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 smtClean="0">
                <a:latin typeface="OCR A Std" pitchFamily="49" charset="0"/>
              </a:rPr>
              <a:t>Zusammenf.</a:t>
            </a:r>
            <a:endParaRPr lang="de-DE" sz="1400" b="1" dirty="0" smtClean="0">
              <a:effectLst/>
              <a:latin typeface="OCR A Std" pitchFamily="49" charset="0"/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2591286" y="1412776"/>
            <a:ext cx="5609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OCR A Std" pitchFamily="49" charset="0"/>
              </a:rPr>
              <a:t>Hohe Monochromasie</a:t>
            </a:r>
          </a:p>
        </p:txBody>
      </p:sp>
      <p:pic>
        <p:nvPicPr>
          <p:cNvPr id="28" name="Picture 2" descr="C:\Users\Lucy Westwood\Dropbox\Sophia_Johannes\Unisachen\Laser_Aufzählu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145" y="2035909"/>
            <a:ext cx="380491" cy="275194"/>
          </a:xfrm>
          <a:prstGeom prst="rect">
            <a:avLst/>
          </a:prstGeom>
          <a:noFill/>
          <a:effectLst>
            <a:glow rad="63500">
              <a:srgbClr val="00FF00">
                <a:alpha val="7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feld 28"/>
          <p:cNvSpPr txBox="1"/>
          <p:nvPr/>
        </p:nvSpPr>
        <p:spPr>
          <a:xfrm>
            <a:off x="2585281" y="2564904"/>
            <a:ext cx="5609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OCR A Std" pitchFamily="49" charset="0"/>
              </a:rPr>
              <a:t>Festgelegte Polarisation</a:t>
            </a:r>
          </a:p>
        </p:txBody>
      </p:sp>
      <p:pic>
        <p:nvPicPr>
          <p:cNvPr id="30" name="Picture 2" descr="C:\Users\Lucy Westwood\Dropbox\Sophia_Johannes\Unisachen\Laser_Aufzählu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145" y="2611973"/>
            <a:ext cx="380491" cy="275194"/>
          </a:xfrm>
          <a:prstGeom prst="rect">
            <a:avLst/>
          </a:prstGeom>
          <a:noFill/>
          <a:effectLst>
            <a:glow rad="63500">
              <a:srgbClr val="00FF00">
                <a:alpha val="7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feld 30"/>
          <p:cNvSpPr txBox="1"/>
          <p:nvPr/>
        </p:nvSpPr>
        <p:spPr>
          <a:xfrm>
            <a:off x="2585281" y="1988840"/>
            <a:ext cx="5609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OCR A Std" pitchFamily="49" charset="0"/>
              </a:rPr>
              <a:t>Große Kohärenzlängen</a:t>
            </a:r>
          </a:p>
        </p:txBody>
      </p:sp>
      <p:pic>
        <p:nvPicPr>
          <p:cNvPr id="32" name="Picture 2" descr="C:\Users\Lucy Westwood\Dropbox\Sophia_Johannes\Unisachen\Laser_Aufzählu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145" y="1459845"/>
            <a:ext cx="380491" cy="275194"/>
          </a:xfrm>
          <a:prstGeom prst="rect">
            <a:avLst/>
          </a:prstGeom>
          <a:noFill/>
          <a:effectLst>
            <a:glow rad="63500">
              <a:srgbClr val="00FF00">
                <a:alpha val="7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feld 32"/>
          <p:cNvSpPr txBox="1"/>
          <p:nvPr/>
        </p:nvSpPr>
        <p:spPr>
          <a:xfrm>
            <a:off x="285780" y="2693954"/>
            <a:ext cx="12618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 smtClean="0">
                <a:effectLst>
                  <a:glow rad="368300">
                    <a:srgbClr val="00FF00">
                      <a:alpha val="40000"/>
                    </a:srgbClr>
                  </a:glow>
                </a:effectLst>
                <a:latin typeface="OCR A Std" pitchFamily="49" charset="0"/>
              </a:rPr>
              <a:t>Bauarten</a:t>
            </a:r>
          </a:p>
        </p:txBody>
      </p:sp>
      <p:sp>
        <p:nvSpPr>
          <p:cNvPr id="34" name="Textfeld 33"/>
          <p:cNvSpPr txBox="1"/>
          <p:nvPr/>
        </p:nvSpPr>
        <p:spPr>
          <a:xfrm>
            <a:off x="285780" y="1462336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 smtClean="0">
                <a:effectLst>
                  <a:glow rad="368300">
                    <a:srgbClr val="00FF00">
                      <a:alpha val="40000"/>
                    </a:srgbClr>
                  </a:glow>
                </a:effectLst>
                <a:latin typeface="OCR A Std" pitchFamily="49" charset="0"/>
              </a:rPr>
              <a:t>Historie</a:t>
            </a:r>
          </a:p>
        </p:txBody>
      </p:sp>
      <p:sp>
        <p:nvSpPr>
          <p:cNvPr id="35" name="Textfeld 34"/>
          <p:cNvSpPr txBox="1"/>
          <p:nvPr/>
        </p:nvSpPr>
        <p:spPr>
          <a:xfrm>
            <a:off x="35204" y="2078145"/>
            <a:ext cx="1800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 smtClean="0">
                <a:effectLst>
                  <a:glow rad="368300">
                    <a:srgbClr val="00FF00">
                      <a:alpha val="40000"/>
                    </a:srgbClr>
                  </a:glow>
                </a:effectLst>
                <a:latin typeface="OCR A Std" pitchFamily="49" charset="0"/>
              </a:rPr>
              <a:t>Laserprinzip</a:t>
            </a:r>
            <a:endParaRPr lang="de-DE" sz="1400" b="1" dirty="0">
              <a:effectLst>
                <a:glow rad="368300">
                  <a:srgbClr val="00FF00">
                    <a:alpha val="40000"/>
                  </a:srgbClr>
                </a:glow>
              </a:effectLst>
              <a:latin typeface="OCR A Std" pitchFamily="49" charset="0"/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2051720" y="3501008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latin typeface="OCR A Std" pitchFamily="49" charset="0"/>
              </a:rPr>
              <a:t>Leistung</a:t>
            </a:r>
          </a:p>
        </p:txBody>
      </p:sp>
      <p:sp>
        <p:nvSpPr>
          <p:cNvPr id="37" name="Textfeld 36"/>
          <p:cNvSpPr txBox="1"/>
          <p:nvPr/>
        </p:nvSpPr>
        <p:spPr>
          <a:xfrm>
            <a:off x="2562573" y="4034660"/>
            <a:ext cx="5609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OCR A Std" pitchFamily="49" charset="0"/>
              </a:rPr>
              <a:t>Laserpointer</a:t>
            </a:r>
            <a:r>
              <a:rPr lang="de-DE" dirty="0">
                <a:latin typeface="OCR A Std" pitchFamily="49" charset="0"/>
              </a:rPr>
              <a:t> </a:t>
            </a:r>
            <a:r>
              <a:rPr lang="de-DE" dirty="0" smtClean="0">
                <a:latin typeface="OCR A Std" pitchFamily="49" charset="0"/>
              </a:rPr>
              <a:t>≈ 1 – 3 mW</a:t>
            </a:r>
          </a:p>
        </p:txBody>
      </p:sp>
      <p:pic>
        <p:nvPicPr>
          <p:cNvPr id="38" name="Picture 2" descr="C:\Users\Lucy Westwood\Dropbox\Sophia_Johannes\Unisachen\Laser_Aufzählu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145" y="4081729"/>
            <a:ext cx="380491" cy="275194"/>
          </a:xfrm>
          <a:prstGeom prst="rect">
            <a:avLst/>
          </a:prstGeom>
          <a:noFill/>
          <a:effectLst>
            <a:glow rad="63500">
              <a:srgbClr val="00FF00">
                <a:alpha val="7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feld 38"/>
          <p:cNvSpPr txBox="1"/>
          <p:nvPr/>
        </p:nvSpPr>
        <p:spPr>
          <a:xfrm>
            <a:off x="2591286" y="4550931"/>
            <a:ext cx="5609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OCR A Std" pitchFamily="49" charset="0"/>
              </a:rPr>
              <a:t>Holographic Versatile Disc – grüner Laser: 1 W</a:t>
            </a:r>
          </a:p>
        </p:txBody>
      </p:sp>
      <p:pic>
        <p:nvPicPr>
          <p:cNvPr id="40" name="Picture 2" descr="C:\Users\Lucy Westwood\Dropbox\Sophia_Johannes\Unisachen\Laser_Aufzählu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145" y="5307047"/>
            <a:ext cx="380491" cy="275194"/>
          </a:xfrm>
          <a:prstGeom prst="rect">
            <a:avLst/>
          </a:prstGeom>
          <a:noFill/>
          <a:effectLst>
            <a:glow rad="63500">
              <a:srgbClr val="00FF00">
                <a:alpha val="7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feld 40"/>
          <p:cNvSpPr txBox="1"/>
          <p:nvPr/>
        </p:nvSpPr>
        <p:spPr>
          <a:xfrm>
            <a:off x="2585281" y="5259978"/>
            <a:ext cx="5609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OCR A Std" pitchFamily="49" charset="0"/>
              </a:rPr>
              <a:t>Gepulste Kurzzeitlaser – 1.3 PW</a:t>
            </a:r>
          </a:p>
        </p:txBody>
      </p:sp>
      <p:pic>
        <p:nvPicPr>
          <p:cNvPr id="42" name="Picture 2" descr="C:\Users\Lucy Westwood\Dropbox\Sophia_Johannes\Unisachen\Laser_Aufzählu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145" y="4598000"/>
            <a:ext cx="380491" cy="275194"/>
          </a:xfrm>
          <a:prstGeom prst="rect">
            <a:avLst/>
          </a:prstGeom>
          <a:noFill/>
          <a:effectLst>
            <a:glow rad="63500">
              <a:srgbClr val="00FF00">
                <a:alpha val="7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feld 42"/>
          <p:cNvSpPr txBox="1"/>
          <p:nvPr/>
        </p:nvSpPr>
        <p:spPr>
          <a:xfrm>
            <a:off x="97846" y="6414176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OCR A Std" pitchFamily="49" charset="0"/>
              </a:rPr>
              <a:t>12</a:t>
            </a:r>
            <a:endParaRPr lang="de-DE" dirty="0">
              <a:latin typeface="OCR A Std" pitchFamily="49" charset="0"/>
            </a:endParaRPr>
          </a:p>
        </p:txBody>
      </p:sp>
      <p:sp>
        <p:nvSpPr>
          <p:cNvPr id="44" name="Textfeld 43"/>
          <p:cNvSpPr txBox="1"/>
          <p:nvPr/>
        </p:nvSpPr>
        <p:spPr>
          <a:xfrm>
            <a:off x="1880473" y="6237312"/>
            <a:ext cx="54938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OCR A Std" pitchFamily="49" charset="0"/>
              </a:rPr>
              <a:t>[3] </a:t>
            </a:r>
            <a:r>
              <a:rPr lang="de-DE" sz="1200" dirty="0" smtClean="0">
                <a:latin typeface="OCR A Std" pitchFamily="49" charset="0"/>
              </a:rPr>
              <a:t>physik.uni-bielefeld.de</a:t>
            </a:r>
            <a:r>
              <a:rPr lang="de-DE" sz="1200" dirty="0">
                <a:latin typeface="OCR A Std" pitchFamily="49" charset="0"/>
              </a:rPr>
              <a:t>/~yorks/pro13/v9.pdf</a:t>
            </a:r>
            <a:endParaRPr lang="de-DE" sz="1200" dirty="0" smtClean="0">
              <a:latin typeface="OCR A Std" pitchFamily="49" charset="0"/>
            </a:endParaRPr>
          </a:p>
        </p:txBody>
      </p:sp>
      <p:sp>
        <p:nvSpPr>
          <p:cNvPr id="45" name="Textfeld 44"/>
          <p:cNvSpPr txBox="1"/>
          <p:nvPr/>
        </p:nvSpPr>
        <p:spPr>
          <a:xfrm>
            <a:off x="1886501" y="6464369"/>
            <a:ext cx="7257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OCR A Std" pitchFamily="49" charset="0"/>
              </a:rPr>
              <a:t>[8] </a:t>
            </a:r>
            <a:r>
              <a:rPr lang="en-US" sz="1200" dirty="0" err="1">
                <a:latin typeface="OCR A Std" pitchFamily="49" charset="0"/>
              </a:rPr>
              <a:t>Schewe</a:t>
            </a:r>
            <a:r>
              <a:rPr lang="en-US" sz="1200" dirty="0">
                <a:latin typeface="OCR A Std" pitchFamily="49" charset="0"/>
              </a:rPr>
              <a:t>, Phillip F.; Stein, </a:t>
            </a:r>
            <a:r>
              <a:rPr lang="en-US" sz="1200" dirty="0" smtClean="0">
                <a:latin typeface="OCR A Std" pitchFamily="49" charset="0"/>
              </a:rPr>
              <a:t>Ben, 1998. </a:t>
            </a:r>
            <a:r>
              <a:rPr lang="en-US" sz="1200" dirty="0">
                <a:latin typeface="OCR A Std" pitchFamily="49" charset="0"/>
              </a:rPr>
              <a:t>"Physics News Update 401". American Institute of Physics</a:t>
            </a:r>
            <a:endParaRPr lang="de-DE" sz="1200" dirty="0" smtClean="0">
              <a:latin typeface="OCR A Std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04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-1" y="757599"/>
            <a:ext cx="1863611" cy="6100401"/>
          </a:xfrm>
          <a:prstGeom prst="rect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Rechteck 1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6572741" y="151519"/>
            <a:ext cx="2247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latin typeface="OCR A Std" pitchFamily="49" charset="0"/>
              </a:rPr>
              <a:t>Anwendung</a:t>
            </a:r>
            <a:endParaRPr lang="de-DE" sz="2400" b="1" dirty="0">
              <a:latin typeface="OCR A Std" pitchFamily="49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2051720" y="903040"/>
            <a:ext cx="3262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latin typeface="OCR A Std" pitchFamily="49" charset="0"/>
              </a:rPr>
              <a:t>Alltagsbeispiele</a:t>
            </a:r>
          </a:p>
        </p:txBody>
      </p:sp>
      <p:cxnSp>
        <p:nvCxnSpPr>
          <p:cNvPr id="11" name="Gerade Verbindung 10"/>
          <p:cNvCxnSpPr>
            <a:stCxn id="9" idx="1"/>
          </p:cNvCxnSpPr>
          <p:nvPr/>
        </p:nvCxnSpPr>
        <p:spPr>
          <a:xfrm flipH="1" flipV="1">
            <a:off x="949788" y="382350"/>
            <a:ext cx="5116251" cy="1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Gerade Verbindung 18"/>
          <p:cNvCxnSpPr/>
          <p:nvPr/>
        </p:nvCxnSpPr>
        <p:spPr>
          <a:xfrm flipV="1">
            <a:off x="949788" y="382353"/>
            <a:ext cx="0" cy="3697107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Rechteck 8"/>
          <p:cNvSpPr/>
          <p:nvPr/>
        </p:nvSpPr>
        <p:spPr>
          <a:xfrm>
            <a:off x="6066039" y="238335"/>
            <a:ext cx="504056" cy="2880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0" name="Gerade Verbindung 19"/>
          <p:cNvCxnSpPr/>
          <p:nvPr/>
        </p:nvCxnSpPr>
        <p:spPr>
          <a:xfrm flipH="1">
            <a:off x="766659" y="217372"/>
            <a:ext cx="329957" cy="32995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2562573" y="1581731"/>
            <a:ext cx="5609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OCR A Std" pitchFamily="49" charset="0"/>
              </a:rPr>
              <a:t>Laserpointer – Rot, Orange, Grün, Blau, Violett</a:t>
            </a:r>
          </a:p>
        </p:txBody>
      </p:sp>
      <p:pic>
        <p:nvPicPr>
          <p:cNvPr id="15" name="Picture 2" descr="C:\Users\Lucy Westwood\Dropbox\Sophia_Johannes\Unisachen\Laser_Aufzählu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145" y="1628800"/>
            <a:ext cx="380491" cy="275194"/>
          </a:xfrm>
          <a:prstGeom prst="rect">
            <a:avLst/>
          </a:prstGeom>
          <a:noFill/>
          <a:effectLst>
            <a:glow rad="63500">
              <a:srgbClr val="00FF00">
                <a:alpha val="7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feld 15"/>
          <p:cNvSpPr txBox="1"/>
          <p:nvPr/>
        </p:nvSpPr>
        <p:spPr>
          <a:xfrm>
            <a:off x="2591286" y="2410414"/>
            <a:ext cx="5609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OCR A Std" pitchFamily="49" charset="0"/>
              </a:rPr>
              <a:t>CD-, DVD-, BlueRay-Player</a:t>
            </a:r>
          </a:p>
        </p:txBody>
      </p:sp>
      <p:pic>
        <p:nvPicPr>
          <p:cNvPr id="17" name="Picture 2" descr="C:\Users\Lucy Westwood\Dropbox\Sophia_Johannes\Unisachen\Laser_Aufzählu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145" y="3214158"/>
            <a:ext cx="380491" cy="275194"/>
          </a:xfrm>
          <a:prstGeom prst="rect">
            <a:avLst/>
          </a:prstGeom>
          <a:noFill/>
          <a:effectLst>
            <a:glow rad="63500">
              <a:srgbClr val="00FF00">
                <a:alpha val="7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feld 17"/>
          <p:cNvSpPr txBox="1"/>
          <p:nvPr/>
        </p:nvSpPr>
        <p:spPr>
          <a:xfrm>
            <a:off x="2585281" y="3861048"/>
            <a:ext cx="6091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OCR A Std" pitchFamily="49" charset="0"/>
              </a:rPr>
              <a:t>Unterhaltungstechnik - Lasershows</a:t>
            </a:r>
          </a:p>
        </p:txBody>
      </p:sp>
      <p:pic>
        <p:nvPicPr>
          <p:cNvPr id="21" name="Picture 2" descr="C:\Users\Lucy Westwood\Dropbox\Sophia_Johannes\Unisachen\Laser_Aufzählu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145" y="3908117"/>
            <a:ext cx="380491" cy="275194"/>
          </a:xfrm>
          <a:prstGeom prst="rect">
            <a:avLst/>
          </a:prstGeom>
          <a:noFill/>
          <a:effectLst>
            <a:glow rad="63500">
              <a:srgbClr val="00FF00">
                <a:alpha val="7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feld 21"/>
          <p:cNvSpPr txBox="1"/>
          <p:nvPr/>
        </p:nvSpPr>
        <p:spPr>
          <a:xfrm>
            <a:off x="2585281" y="3167089"/>
            <a:ext cx="5609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OCR A Std" pitchFamily="49" charset="0"/>
              </a:rPr>
              <a:t>Laserdrucker - Belichtung</a:t>
            </a:r>
          </a:p>
        </p:txBody>
      </p:sp>
      <p:pic>
        <p:nvPicPr>
          <p:cNvPr id="25" name="Picture 2" descr="C:\Users\Lucy Westwood\Dropbox\Sophia_Johannes\Unisachen\Laser_Aufzählu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145" y="2457483"/>
            <a:ext cx="380491" cy="275194"/>
          </a:xfrm>
          <a:prstGeom prst="rect">
            <a:avLst/>
          </a:prstGeom>
          <a:noFill/>
          <a:effectLst>
            <a:glow rad="63500">
              <a:srgbClr val="00FF00">
                <a:alpha val="7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feld 29"/>
          <p:cNvSpPr txBox="1"/>
          <p:nvPr/>
        </p:nvSpPr>
        <p:spPr>
          <a:xfrm>
            <a:off x="97847" y="3925572"/>
            <a:ext cx="16658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 smtClean="0">
                <a:effectLst>
                  <a:glow rad="368300">
                    <a:srgbClr val="00FF00">
                      <a:alpha val="75000"/>
                    </a:srgbClr>
                  </a:glow>
                </a:effectLst>
                <a:latin typeface="OCR A Std" pitchFamily="49" charset="0"/>
              </a:rPr>
              <a:t>Anwendungen</a:t>
            </a:r>
            <a:endParaRPr lang="de-DE" sz="1400" b="1" dirty="0" smtClean="0">
              <a:effectLst/>
              <a:latin typeface="OCR A Std" pitchFamily="49" charset="0"/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223136" y="4541381"/>
            <a:ext cx="13965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 smtClean="0">
                <a:latin typeface="OCR A Std" pitchFamily="49" charset="0"/>
              </a:rPr>
              <a:t>Forschung</a:t>
            </a:r>
            <a:endParaRPr lang="de-DE" sz="1400" b="1" dirty="0" smtClean="0">
              <a:effectLst/>
              <a:latin typeface="OCR A Std" pitchFamily="49" charset="0"/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179512" y="5157192"/>
            <a:ext cx="15311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 smtClean="0">
                <a:latin typeface="OCR A Std" pitchFamily="49" charset="0"/>
              </a:rPr>
              <a:t>Zusammenf.</a:t>
            </a:r>
            <a:endParaRPr lang="de-DE" sz="1400" b="1" dirty="0" smtClean="0">
              <a:effectLst/>
              <a:latin typeface="OCR A Std" pitchFamily="49" charset="0"/>
            </a:endParaRPr>
          </a:p>
        </p:txBody>
      </p:sp>
      <p:sp>
        <p:nvSpPr>
          <p:cNvPr id="33" name="Textfeld 32"/>
          <p:cNvSpPr txBox="1"/>
          <p:nvPr/>
        </p:nvSpPr>
        <p:spPr>
          <a:xfrm>
            <a:off x="-27440" y="3309763"/>
            <a:ext cx="1935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 smtClean="0">
                <a:effectLst>
                  <a:glow rad="368300">
                    <a:srgbClr val="00FF00">
                      <a:alpha val="40000"/>
                    </a:srgbClr>
                  </a:glow>
                </a:effectLst>
                <a:latin typeface="OCR A Std" pitchFamily="49" charset="0"/>
              </a:rPr>
              <a:t>Eigenschaften</a:t>
            </a:r>
          </a:p>
        </p:txBody>
      </p:sp>
      <p:sp>
        <p:nvSpPr>
          <p:cNvPr id="34" name="Textfeld 33"/>
          <p:cNvSpPr txBox="1"/>
          <p:nvPr/>
        </p:nvSpPr>
        <p:spPr>
          <a:xfrm>
            <a:off x="285780" y="2693954"/>
            <a:ext cx="12618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 smtClean="0">
                <a:effectLst>
                  <a:glow rad="368300">
                    <a:srgbClr val="00FF00">
                      <a:alpha val="40000"/>
                    </a:srgbClr>
                  </a:glow>
                </a:effectLst>
                <a:latin typeface="OCR A Std" pitchFamily="49" charset="0"/>
              </a:rPr>
              <a:t>Bauarten</a:t>
            </a:r>
          </a:p>
        </p:txBody>
      </p:sp>
      <p:sp>
        <p:nvSpPr>
          <p:cNvPr id="35" name="Textfeld 34"/>
          <p:cNvSpPr txBox="1"/>
          <p:nvPr/>
        </p:nvSpPr>
        <p:spPr>
          <a:xfrm>
            <a:off x="285780" y="1462336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 smtClean="0">
                <a:effectLst>
                  <a:glow rad="368300">
                    <a:srgbClr val="00FF00">
                      <a:alpha val="40000"/>
                    </a:srgbClr>
                  </a:glow>
                </a:effectLst>
                <a:latin typeface="OCR A Std" pitchFamily="49" charset="0"/>
              </a:rPr>
              <a:t>Historie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35204" y="2078145"/>
            <a:ext cx="1800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 smtClean="0">
                <a:effectLst>
                  <a:glow rad="368300">
                    <a:srgbClr val="00FF00">
                      <a:alpha val="40000"/>
                    </a:srgbClr>
                  </a:glow>
                </a:effectLst>
                <a:latin typeface="OCR A Std" pitchFamily="49" charset="0"/>
              </a:rPr>
              <a:t>Laserprinzip</a:t>
            </a:r>
            <a:endParaRPr lang="de-DE" sz="1400" b="1" dirty="0">
              <a:effectLst>
                <a:glow rad="368300">
                  <a:srgbClr val="00FF00">
                    <a:alpha val="40000"/>
                  </a:srgbClr>
                </a:glow>
              </a:effectLst>
              <a:latin typeface="OCR A Std" pitchFamily="49" charset="0"/>
            </a:endParaRPr>
          </a:p>
        </p:txBody>
      </p:sp>
      <p:pic>
        <p:nvPicPr>
          <p:cNvPr id="6146" name="Picture 2" descr="C:\Users\Lucy Westwood\Dropbox\Vorträge\Laser\Bilder\lasershow_startseite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79" b="6810"/>
          <a:stretch/>
        </p:blipFill>
        <p:spPr bwMode="auto">
          <a:xfrm>
            <a:off x="2555776" y="4365104"/>
            <a:ext cx="5669955" cy="2047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feld 25"/>
          <p:cNvSpPr txBox="1"/>
          <p:nvPr/>
        </p:nvSpPr>
        <p:spPr>
          <a:xfrm>
            <a:off x="97846" y="6414176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OCR A Std" pitchFamily="49" charset="0"/>
              </a:rPr>
              <a:t>13</a:t>
            </a:r>
            <a:endParaRPr lang="de-DE" dirty="0">
              <a:latin typeface="OCR A Std" pitchFamily="49" charset="0"/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1907704" y="6525344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OCR A Std" pitchFamily="49" charset="0"/>
              </a:rPr>
              <a:t>[A7] laserperformance.de/</a:t>
            </a:r>
            <a:r>
              <a:rPr lang="de-DE" sz="1200" dirty="0" err="1" smtClean="0">
                <a:latin typeface="OCR A Std" pitchFamily="49" charset="0"/>
              </a:rPr>
              <a:t>images</a:t>
            </a:r>
            <a:r>
              <a:rPr lang="de-DE" sz="1200" dirty="0" smtClean="0">
                <a:latin typeface="OCR A Std" pitchFamily="49" charset="0"/>
              </a:rPr>
              <a:t>/lasershow_startseite.jpg</a:t>
            </a:r>
            <a:endParaRPr lang="de-DE" sz="1200" dirty="0">
              <a:latin typeface="OCR A Std" pitchFamily="49" charset="0"/>
            </a:endParaRPr>
          </a:p>
          <a:p>
            <a:endParaRPr lang="de-DE" sz="1200" dirty="0" smtClean="0">
              <a:latin typeface="OCR A Std" pitchFamily="49" charset="0"/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8267437" y="6137177"/>
            <a:ext cx="6270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OCR A Std" pitchFamily="49" charset="0"/>
              </a:rPr>
              <a:t>[A7]</a:t>
            </a:r>
            <a:endParaRPr lang="de-DE" sz="1200" dirty="0">
              <a:latin typeface="OCR A Std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70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-1" y="757599"/>
            <a:ext cx="1863611" cy="6100401"/>
          </a:xfrm>
          <a:prstGeom prst="rect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Rechteck 1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2051720" y="903040"/>
            <a:ext cx="53783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latin typeface="OCR A Std" pitchFamily="49" charset="0"/>
              </a:rPr>
              <a:t>Industrie, Technik, Medizin</a:t>
            </a:r>
          </a:p>
        </p:txBody>
      </p:sp>
      <p:cxnSp>
        <p:nvCxnSpPr>
          <p:cNvPr id="19" name="Gerade Verbindung 18"/>
          <p:cNvCxnSpPr/>
          <p:nvPr/>
        </p:nvCxnSpPr>
        <p:spPr>
          <a:xfrm flipV="1">
            <a:off x="949788" y="382353"/>
            <a:ext cx="0" cy="3634006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Gerade Verbindung 19"/>
          <p:cNvCxnSpPr/>
          <p:nvPr/>
        </p:nvCxnSpPr>
        <p:spPr>
          <a:xfrm flipH="1">
            <a:off x="766659" y="217372"/>
            <a:ext cx="329957" cy="32995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feld 20"/>
          <p:cNvSpPr txBox="1"/>
          <p:nvPr/>
        </p:nvSpPr>
        <p:spPr>
          <a:xfrm>
            <a:off x="223136" y="4541381"/>
            <a:ext cx="13965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 smtClean="0">
                <a:latin typeface="OCR A Std" pitchFamily="49" charset="0"/>
              </a:rPr>
              <a:t>Forschung</a:t>
            </a:r>
            <a:endParaRPr lang="de-DE" sz="1400" b="1" dirty="0" smtClean="0">
              <a:effectLst/>
              <a:latin typeface="OCR A Std" pitchFamily="49" charset="0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179512" y="5157192"/>
            <a:ext cx="15311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 smtClean="0">
                <a:latin typeface="OCR A Std" pitchFamily="49" charset="0"/>
              </a:rPr>
              <a:t>Zusammenf.</a:t>
            </a:r>
            <a:endParaRPr lang="de-DE" sz="1400" b="1" dirty="0" smtClean="0">
              <a:effectLst/>
              <a:latin typeface="OCR A Std" pitchFamily="49" charset="0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2483768" y="1556792"/>
            <a:ext cx="5609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OCR A Std" pitchFamily="49" charset="0"/>
              </a:rPr>
              <a:t>Laserschneiden</a:t>
            </a:r>
          </a:p>
        </p:txBody>
      </p:sp>
      <p:pic>
        <p:nvPicPr>
          <p:cNvPr id="26" name="Picture 2" descr="C:\Users\Lucy Westwood\Dropbox\Sophia_Johannes\Unisachen\Laser_Aufzählu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641638"/>
            <a:ext cx="380491" cy="275194"/>
          </a:xfrm>
          <a:prstGeom prst="rect">
            <a:avLst/>
          </a:prstGeom>
          <a:noFill/>
          <a:effectLst>
            <a:glow rad="63500">
              <a:srgbClr val="00FF00">
                <a:alpha val="7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feld 26"/>
          <p:cNvSpPr txBox="1"/>
          <p:nvPr/>
        </p:nvSpPr>
        <p:spPr>
          <a:xfrm>
            <a:off x="2562640" y="4437112"/>
            <a:ext cx="5609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OCR A Std" pitchFamily="49" charset="0"/>
              </a:rPr>
              <a:t>Mikromechanik</a:t>
            </a:r>
          </a:p>
        </p:txBody>
      </p:sp>
      <p:pic>
        <p:nvPicPr>
          <p:cNvPr id="28" name="Picture 2" descr="C:\Users\Lucy Westwood\Dropbox\Sophia_Johannes\Unisachen\Laser_Aufzählu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249" y="5338985"/>
            <a:ext cx="380491" cy="275194"/>
          </a:xfrm>
          <a:prstGeom prst="rect">
            <a:avLst/>
          </a:prstGeom>
          <a:noFill/>
          <a:effectLst>
            <a:glow rad="63500">
              <a:srgbClr val="00FF00">
                <a:alpha val="7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feld 30"/>
          <p:cNvSpPr txBox="1"/>
          <p:nvPr/>
        </p:nvSpPr>
        <p:spPr>
          <a:xfrm>
            <a:off x="2573647" y="5291916"/>
            <a:ext cx="5609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OCR A Std" pitchFamily="49" charset="0"/>
              </a:rPr>
              <a:t>Operationen am Auge</a:t>
            </a:r>
          </a:p>
        </p:txBody>
      </p:sp>
      <p:pic>
        <p:nvPicPr>
          <p:cNvPr id="32" name="Picture 2" descr="C:\Users\Lucy Westwood\Dropbox\Sophia_Johannes\Unisachen\Laser_Aufzählu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484181"/>
            <a:ext cx="380491" cy="275194"/>
          </a:xfrm>
          <a:prstGeom prst="rect">
            <a:avLst/>
          </a:prstGeom>
          <a:noFill/>
          <a:effectLst>
            <a:glow rad="63500">
              <a:srgbClr val="00FF00">
                <a:alpha val="7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://www.indul.de/wp-content/uploads/2010/07/laserschneiden-seitenbil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605" y="2313502"/>
            <a:ext cx="5530583" cy="17028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feld 32"/>
          <p:cNvSpPr txBox="1"/>
          <p:nvPr/>
        </p:nvSpPr>
        <p:spPr>
          <a:xfrm>
            <a:off x="97847" y="3925572"/>
            <a:ext cx="16658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 smtClean="0">
                <a:effectLst>
                  <a:glow rad="368300">
                    <a:srgbClr val="00FF00">
                      <a:alpha val="75000"/>
                    </a:srgbClr>
                  </a:glow>
                </a:effectLst>
                <a:latin typeface="OCR A Std" pitchFamily="49" charset="0"/>
              </a:rPr>
              <a:t>Anwendungen</a:t>
            </a:r>
            <a:endParaRPr lang="de-DE" sz="1400" b="1" dirty="0" smtClean="0">
              <a:effectLst/>
              <a:latin typeface="OCR A Std" pitchFamily="49" charset="0"/>
            </a:endParaRPr>
          </a:p>
        </p:txBody>
      </p:sp>
      <p:sp>
        <p:nvSpPr>
          <p:cNvPr id="34" name="Textfeld 33"/>
          <p:cNvSpPr txBox="1"/>
          <p:nvPr/>
        </p:nvSpPr>
        <p:spPr>
          <a:xfrm>
            <a:off x="-27440" y="3309763"/>
            <a:ext cx="1935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 smtClean="0">
                <a:effectLst>
                  <a:glow rad="368300">
                    <a:srgbClr val="00FF00">
                      <a:alpha val="40000"/>
                    </a:srgbClr>
                  </a:glow>
                </a:effectLst>
                <a:latin typeface="OCR A Std" pitchFamily="49" charset="0"/>
              </a:rPr>
              <a:t>Eigenschaften</a:t>
            </a:r>
          </a:p>
        </p:txBody>
      </p:sp>
      <p:sp>
        <p:nvSpPr>
          <p:cNvPr id="35" name="Textfeld 34"/>
          <p:cNvSpPr txBox="1"/>
          <p:nvPr/>
        </p:nvSpPr>
        <p:spPr>
          <a:xfrm>
            <a:off x="285780" y="2693954"/>
            <a:ext cx="12618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 smtClean="0">
                <a:effectLst>
                  <a:glow rad="368300">
                    <a:srgbClr val="00FF00">
                      <a:alpha val="40000"/>
                    </a:srgbClr>
                  </a:glow>
                </a:effectLst>
                <a:latin typeface="OCR A Std" pitchFamily="49" charset="0"/>
              </a:rPr>
              <a:t>Bauarten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285780" y="1462336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 smtClean="0">
                <a:effectLst>
                  <a:glow rad="368300">
                    <a:srgbClr val="00FF00">
                      <a:alpha val="40000"/>
                    </a:srgbClr>
                  </a:glow>
                </a:effectLst>
                <a:latin typeface="OCR A Std" pitchFamily="49" charset="0"/>
              </a:rPr>
              <a:t>Historie</a:t>
            </a:r>
          </a:p>
        </p:txBody>
      </p:sp>
      <p:sp>
        <p:nvSpPr>
          <p:cNvPr id="37" name="Textfeld 36"/>
          <p:cNvSpPr txBox="1"/>
          <p:nvPr/>
        </p:nvSpPr>
        <p:spPr>
          <a:xfrm>
            <a:off x="35204" y="2078145"/>
            <a:ext cx="1800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 smtClean="0">
                <a:effectLst>
                  <a:glow rad="368300">
                    <a:srgbClr val="00FF00">
                      <a:alpha val="40000"/>
                    </a:srgbClr>
                  </a:glow>
                </a:effectLst>
                <a:latin typeface="OCR A Std" pitchFamily="49" charset="0"/>
              </a:rPr>
              <a:t>Laserprinzip</a:t>
            </a:r>
            <a:endParaRPr lang="de-DE" sz="1400" b="1" dirty="0">
              <a:effectLst>
                <a:glow rad="368300">
                  <a:srgbClr val="00FF00">
                    <a:alpha val="40000"/>
                  </a:srgbClr>
                </a:glow>
              </a:effectLst>
              <a:latin typeface="OCR A Std" pitchFamily="49" charset="0"/>
            </a:endParaRPr>
          </a:p>
        </p:txBody>
      </p:sp>
      <p:sp>
        <p:nvSpPr>
          <p:cNvPr id="38" name="Textfeld 37"/>
          <p:cNvSpPr txBox="1"/>
          <p:nvPr/>
        </p:nvSpPr>
        <p:spPr>
          <a:xfrm>
            <a:off x="6572741" y="151519"/>
            <a:ext cx="2247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latin typeface="OCR A Std" pitchFamily="49" charset="0"/>
              </a:rPr>
              <a:t>Anwendung</a:t>
            </a:r>
            <a:endParaRPr lang="de-DE" sz="2400" b="1" dirty="0">
              <a:latin typeface="OCR A Std" pitchFamily="49" charset="0"/>
            </a:endParaRPr>
          </a:p>
        </p:txBody>
      </p:sp>
      <p:cxnSp>
        <p:nvCxnSpPr>
          <p:cNvPr id="39" name="Gerade Verbindung 38"/>
          <p:cNvCxnSpPr>
            <a:stCxn id="40" idx="1"/>
          </p:cNvCxnSpPr>
          <p:nvPr/>
        </p:nvCxnSpPr>
        <p:spPr>
          <a:xfrm flipH="1" flipV="1">
            <a:off x="949788" y="382350"/>
            <a:ext cx="5116251" cy="1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0" name="Rechteck 39"/>
          <p:cNvSpPr/>
          <p:nvPr/>
        </p:nvSpPr>
        <p:spPr>
          <a:xfrm>
            <a:off x="6066039" y="238335"/>
            <a:ext cx="504056" cy="2880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4" name="Textfeld 23"/>
          <p:cNvSpPr txBox="1"/>
          <p:nvPr/>
        </p:nvSpPr>
        <p:spPr>
          <a:xfrm>
            <a:off x="97846" y="6414176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OCR A Std" pitchFamily="49" charset="0"/>
              </a:rPr>
              <a:t>14</a:t>
            </a:r>
            <a:endParaRPr lang="de-DE" dirty="0">
              <a:latin typeface="OCR A Std" pitchFamily="49" charset="0"/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1907704" y="6525344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OCR A Std" pitchFamily="49" charset="0"/>
              </a:rPr>
              <a:t>[A8] indul.de/.../2010/07/laserschneiden-seitenbild.jpg</a:t>
            </a:r>
            <a:endParaRPr lang="de-DE" sz="1200" dirty="0">
              <a:latin typeface="OCR A Std" pitchFamily="49" charset="0"/>
            </a:endParaRPr>
          </a:p>
          <a:p>
            <a:endParaRPr lang="de-DE" sz="1200" dirty="0">
              <a:latin typeface="OCR A Std" pitchFamily="49" charset="0"/>
            </a:endParaRPr>
          </a:p>
          <a:p>
            <a:endParaRPr lang="de-DE" sz="1200" dirty="0" smtClean="0">
              <a:latin typeface="OCR A Std" pitchFamily="49" charset="0"/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8121369" y="4098470"/>
            <a:ext cx="6270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OCR A Std" pitchFamily="49" charset="0"/>
              </a:rPr>
              <a:t>[A8]</a:t>
            </a:r>
            <a:endParaRPr lang="de-DE" sz="1200" dirty="0">
              <a:latin typeface="OCR A Std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82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-1" y="757599"/>
            <a:ext cx="1863611" cy="6100401"/>
          </a:xfrm>
          <a:prstGeom prst="rect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Rechteck 1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2051720" y="903040"/>
            <a:ext cx="61478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latin typeface="OCR A Std" pitchFamily="49" charset="0"/>
              </a:rPr>
              <a:t>Korrektur von Fehlsichtigkeiten</a:t>
            </a:r>
          </a:p>
        </p:txBody>
      </p:sp>
      <p:cxnSp>
        <p:nvCxnSpPr>
          <p:cNvPr id="19" name="Gerade Verbindung 18"/>
          <p:cNvCxnSpPr/>
          <p:nvPr/>
        </p:nvCxnSpPr>
        <p:spPr>
          <a:xfrm flipV="1">
            <a:off x="949788" y="382353"/>
            <a:ext cx="0" cy="3634006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Gerade Verbindung 19"/>
          <p:cNvCxnSpPr/>
          <p:nvPr/>
        </p:nvCxnSpPr>
        <p:spPr>
          <a:xfrm flipH="1">
            <a:off x="766659" y="217372"/>
            <a:ext cx="329957" cy="32995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feld 20"/>
          <p:cNvSpPr txBox="1"/>
          <p:nvPr/>
        </p:nvSpPr>
        <p:spPr>
          <a:xfrm>
            <a:off x="223136" y="4541381"/>
            <a:ext cx="13965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 smtClean="0">
                <a:latin typeface="OCR A Std" pitchFamily="49" charset="0"/>
              </a:rPr>
              <a:t>Forschung</a:t>
            </a:r>
            <a:endParaRPr lang="de-DE" sz="1400" b="1" dirty="0" smtClean="0">
              <a:effectLst/>
              <a:latin typeface="OCR A Std" pitchFamily="49" charset="0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179512" y="5157192"/>
            <a:ext cx="15311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 smtClean="0">
                <a:latin typeface="OCR A Std" pitchFamily="49" charset="0"/>
              </a:rPr>
              <a:t>Zusammenf.</a:t>
            </a:r>
            <a:endParaRPr lang="de-DE" sz="1400" b="1" dirty="0" smtClean="0">
              <a:effectLst/>
              <a:latin typeface="OCR A Std" pitchFamily="49" charset="0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2483768" y="1556792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OCR A Std" pitchFamily="49" charset="0"/>
              </a:rPr>
              <a:t>LASIK Methode </a:t>
            </a:r>
            <a:r>
              <a:rPr lang="de-DE" dirty="0" smtClean="0">
                <a:latin typeface="OCR A Std" pitchFamily="49" charset="0"/>
              </a:rPr>
              <a:t>am</a:t>
            </a:r>
          </a:p>
          <a:p>
            <a:r>
              <a:rPr lang="de-DE" dirty="0" smtClean="0">
                <a:latin typeface="OCR A Std" pitchFamily="49" charset="0"/>
              </a:rPr>
              <a:t>weitesten </a:t>
            </a:r>
            <a:r>
              <a:rPr lang="de-DE" dirty="0">
                <a:latin typeface="OCR A Std" pitchFamily="49" charset="0"/>
              </a:rPr>
              <a:t>verbreitet</a:t>
            </a:r>
          </a:p>
        </p:txBody>
      </p:sp>
      <p:pic>
        <p:nvPicPr>
          <p:cNvPr id="26" name="Picture 2" descr="C:\Users\Lucy Westwood\Dropbox\Sophia_Johannes\Unisachen\Laser_Aufzählu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641638"/>
            <a:ext cx="380491" cy="275194"/>
          </a:xfrm>
          <a:prstGeom prst="rect">
            <a:avLst/>
          </a:prstGeom>
          <a:noFill/>
          <a:effectLst>
            <a:glow rad="63500">
              <a:srgbClr val="00FF00">
                <a:alpha val="7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:\Users\Lucy Westwood\Dropbox\Sophia_Johannes\Unisachen\Laser_Aufzählu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249" y="2553459"/>
            <a:ext cx="380491" cy="275194"/>
          </a:xfrm>
          <a:prstGeom prst="rect">
            <a:avLst/>
          </a:prstGeom>
          <a:noFill/>
          <a:effectLst>
            <a:glow rad="63500">
              <a:srgbClr val="00FF00">
                <a:alpha val="7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feld 32"/>
          <p:cNvSpPr txBox="1"/>
          <p:nvPr/>
        </p:nvSpPr>
        <p:spPr>
          <a:xfrm>
            <a:off x="97847" y="3925572"/>
            <a:ext cx="16658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 smtClean="0">
                <a:effectLst>
                  <a:glow rad="368300">
                    <a:srgbClr val="00FF00">
                      <a:alpha val="75000"/>
                    </a:srgbClr>
                  </a:glow>
                </a:effectLst>
                <a:latin typeface="OCR A Std" pitchFamily="49" charset="0"/>
              </a:rPr>
              <a:t>Anwendungen</a:t>
            </a:r>
            <a:endParaRPr lang="de-DE" sz="1400" b="1" dirty="0" smtClean="0">
              <a:effectLst/>
              <a:latin typeface="OCR A Std" pitchFamily="49" charset="0"/>
            </a:endParaRPr>
          </a:p>
        </p:txBody>
      </p:sp>
      <p:sp>
        <p:nvSpPr>
          <p:cNvPr id="34" name="Textfeld 33"/>
          <p:cNvSpPr txBox="1"/>
          <p:nvPr/>
        </p:nvSpPr>
        <p:spPr>
          <a:xfrm>
            <a:off x="-27440" y="3309763"/>
            <a:ext cx="1935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 smtClean="0">
                <a:effectLst>
                  <a:glow rad="368300">
                    <a:srgbClr val="00FF00">
                      <a:alpha val="40000"/>
                    </a:srgbClr>
                  </a:glow>
                </a:effectLst>
                <a:latin typeface="OCR A Std" pitchFamily="49" charset="0"/>
              </a:rPr>
              <a:t>Eigenschaften</a:t>
            </a:r>
          </a:p>
        </p:txBody>
      </p:sp>
      <p:sp>
        <p:nvSpPr>
          <p:cNvPr id="35" name="Textfeld 34"/>
          <p:cNvSpPr txBox="1"/>
          <p:nvPr/>
        </p:nvSpPr>
        <p:spPr>
          <a:xfrm>
            <a:off x="285780" y="2693954"/>
            <a:ext cx="12618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 smtClean="0">
                <a:effectLst>
                  <a:glow rad="368300">
                    <a:srgbClr val="00FF00">
                      <a:alpha val="40000"/>
                    </a:srgbClr>
                  </a:glow>
                </a:effectLst>
                <a:latin typeface="OCR A Std" pitchFamily="49" charset="0"/>
              </a:rPr>
              <a:t>Bauarten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285780" y="1462336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 smtClean="0">
                <a:effectLst>
                  <a:glow rad="368300">
                    <a:srgbClr val="00FF00">
                      <a:alpha val="40000"/>
                    </a:srgbClr>
                  </a:glow>
                </a:effectLst>
                <a:latin typeface="OCR A Std" pitchFamily="49" charset="0"/>
              </a:rPr>
              <a:t>Historie</a:t>
            </a:r>
          </a:p>
        </p:txBody>
      </p:sp>
      <p:sp>
        <p:nvSpPr>
          <p:cNvPr id="37" name="Textfeld 36"/>
          <p:cNvSpPr txBox="1"/>
          <p:nvPr/>
        </p:nvSpPr>
        <p:spPr>
          <a:xfrm>
            <a:off x="35204" y="2078145"/>
            <a:ext cx="1800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 smtClean="0">
                <a:effectLst>
                  <a:glow rad="368300">
                    <a:srgbClr val="00FF00">
                      <a:alpha val="40000"/>
                    </a:srgbClr>
                  </a:glow>
                </a:effectLst>
                <a:latin typeface="OCR A Std" pitchFamily="49" charset="0"/>
              </a:rPr>
              <a:t>Laserprinzip</a:t>
            </a:r>
            <a:endParaRPr lang="de-DE" sz="1400" b="1" dirty="0">
              <a:effectLst>
                <a:glow rad="368300">
                  <a:srgbClr val="00FF00">
                    <a:alpha val="40000"/>
                  </a:srgbClr>
                </a:glow>
              </a:effectLst>
              <a:latin typeface="OCR A Std" pitchFamily="49" charset="0"/>
            </a:endParaRPr>
          </a:p>
        </p:txBody>
      </p:sp>
      <p:sp>
        <p:nvSpPr>
          <p:cNvPr id="38" name="Textfeld 37"/>
          <p:cNvSpPr txBox="1"/>
          <p:nvPr/>
        </p:nvSpPr>
        <p:spPr>
          <a:xfrm>
            <a:off x="6572741" y="151519"/>
            <a:ext cx="2247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latin typeface="OCR A Std" pitchFamily="49" charset="0"/>
              </a:rPr>
              <a:t>Anwendung</a:t>
            </a:r>
            <a:endParaRPr lang="de-DE" sz="2400" b="1" dirty="0">
              <a:latin typeface="OCR A Std" pitchFamily="49" charset="0"/>
            </a:endParaRPr>
          </a:p>
        </p:txBody>
      </p:sp>
      <p:cxnSp>
        <p:nvCxnSpPr>
          <p:cNvPr id="39" name="Gerade Verbindung 38"/>
          <p:cNvCxnSpPr>
            <a:stCxn id="40" idx="1"/>
          </p:cNvCxnSpPr>
          <p:nvPr/>
        </p:nvCxnSpPr>
        <p:spPr>
          <a:xfrm flipH="1" flipV="1">
            <a:off x="949788" y="382350"/>
            <a:ext cx="5116251" cy="1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0" name="Rechteck 39"/>
          <p:cNvSpPr/>
          <p:nvPr/>
        </p:nvSpPr>
        <p:spPr>
          <a:xfrm>
            <a:off x="6066039" y="238335"/>
            <a:ext cx="504056" cy="2880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9" name="Textfeld 28"/>
          <p:cNvSpPr txBox="1"/>
          <p:nvPr/>
        </p:nvSpPr>
        <p:spPr>
          <a:xfrm>
            <a:off x="2508920" y="2492896"/>
            <a:ext cx="6311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OCR A Std" pitchFamily="49" charset="0"/>
              </a:rPr>
              <a:t>Messer oder Laser </a:t>
            </a:r>
          </a:p>
          <a:p>
            <a:r>
              <a:rPr lang="de-DE" dirty="0" smtClean="0">
                <a:latin typeface="OCR A Std" pitchFamily="49" charset="0"/>
              </a:rPr>
              <a:t>schneidet „Flap“</a:t>
            </a:r>
          </a:p>
        </p:txBody>
      </p:sp>
      <p:pic>
        <p:nvPicPr>
          <p:cNvPr id="5122" name="Picture 2" descr="http://www.uni-due.de/%7Etah0f0/Excimer/Frames/Bilder/LASI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382" y="1556792"/>
            <a:ext cx="3061681" cy="44624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C:\Users\Lucy Westwood\Dropbox\Sophia_Johannes\Unisachen\Laser_Aufzählu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249" y="3406390"/>
            <a:ext cx="380491" cy="275194"/>
          </a:xfrm>
          <a:prstGeom prst="rect">
            <a:avLst/>
          </a:prstGeom>
          <a:noFill/>
          <a:effectLst>
            <a:glow rad="63500">
              <a:srgbClr val="00FF00">
                <a:alpha val="7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feld 40"/>
          <p:cNvSpPr txBox="1"/>
          <p:nvPr/>
        </p:nvSpPr>
        <p:spPr>
          <a:xfrm>
            <a:off x="2508920" y="3345827"/>
            <a:ext cx="6311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OCR A Std" pitchFamily="49" charset="0"/>
              </a:rPr>
              <a:t>Hornhaut wird mit </a:t>
            </a:r>
          </a:p>
          <a:p>
            <a:r>
              <a:rPr lang="de-DE" dirty="0" smtClean="0">
                <a:latin typeface="OCR A Std" pitchFamily="49" charset="0"/>
              </a:rPr>
              <a:t>Excimer Laser </a:t>
            </a:r>
          </a:p>
          <a:p>
            <a:r>
              <a:rPr lang="de-DE" dirty="0" smtClean="0">
                <a:latin typeface="OCR A Std" pitchFamily="49" charset="0"/>
              </a:rPr>
              <a:t>korrigiert</a:t>
            </a:r>
          </a:p>
        </p:txBody>
      </p:sp>
      <p:pic>
        <p:nvPicPr>
          <p:cNvPr id="42" name="Picture 2" descr="C:\Users\Lucy Westwood\Dropbox\Sophia_Johannes\Unisachen\Laser_Aufzählu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249" y="4567530"/>
            <a:ext cx="380491" cy="275194"/>
          </a:xfrm>
          <a:prstGeom prst="rect">
            <a:avLst/>
          </a:prstGeom>
          <a:noFill/>
          <a:effectLst>
            <a:glow rad="63500">
              <a:srgbClr val="00FF00">
                <a:alpha val="7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feld 42"/>
          <p:cNvSpPr txBox="1"/>
          <p:nvPr/>
        </p:nvSpPr>
        <p:spPr>
          <a:xfrm>
            <a:off x="2508920" y="4506967"/>
            <a:ext cx="6311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OCR A Std" pitchFamily="49" charset="0"/>
              </a:rPr>
              <a:t>„Flap“ wird </a:t>
            </a:r>
          </a:p>
          <a:p>
            <a:r>
              <a:rPr lang="de-DE" dirty="0" smtClean="0">
                <a:latin typeface="OCR A Std" pitchFamily="49" charset="0"/>
              </a:rPr>
              <a:t>zurückgeklappt</a:t>
            </a:r>
          </a:p>
        </p:txBody>
      </p:sp>
      <p:sp>
        <p:nvSpPr>
          <p:cNvPr id="27" name="Textfeld 26"/>
          <p:cNvSpPr txBox="1"/>
          <p:nvPr/>
        </p:nvSpPr>
        <p:spPr>
          <a:xfrm>
            <a:off x="97846" y="6414176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OCR A Std" pitchFamily="49" charset="0"/>
              </a:rPr>
              <a:t>15</a:t>
            </a:r>
            <a:endParaRPr lang="de-DE" dirty="0">
              <a:latin typeface="OCR A Std" pitchFamily="49" charset="0"/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1907704" y="6309320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OCR A Std" pitchFamily="49" charset="0"/>
              </a:rPr>
              <a:t>[A9] </a:t>
            </a:r>
            <a:r>
              <a:rPr lang="de-DE" sz="1200" dirty="0">
                <a:latin typeface="OCR A Std" pitchFamily="49" charset="0"/>
              </a:rPr>
              <a:t>uni-due.de/~tah0f0/</a:t>
            </a:r>
            <a:r>
              <a:rPr lang="de-DE" sz="1200" dirty="0" err="1">
                <a:latin typeface="OCR A Std" pitchFamily="49" charset="0"/>
              </a:rPr>
              <a:t>Excimer</a:t>
            </a:r>
            <a:r>
              <a:rPr lang="de-DE" sz="1200" dirty="0">
                <a:latin typeface="OCR A Std" pitchFamily="49" charset="0"/>
              </a:rPr>
              <a:t>/Frames/LASIK.html</a:t>
            </a:r>
          </a:p>
          <a:p>
            <a:endParaRPr lang="de-DE" sz="1200" dirty="0">
              <a:latin typeface="OCR A Std" pitchFamily="49" charset="0"/>
            </a:endParaRPr>
          </a:p>
          <a:p>
            <a:endParaRPr lang="de-DE" sz="1200" dirty="0" smtClean="0">
              <a:latin typeface="OCR A Std" pitchFamily="49" charset="0"/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8486862" y="6032321"/>
            <a:ext cx="6270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OCR A Std" pitchFamily="49" charset="0"/>
              </a:rPr>
              <a:t>[A9]</a:t>
            </a:r>
            <a:endParaRPr lang="de-DE" sz="1200" dirty="0">
              <a:latin typeface="OCR A Std" pitchFamily="49" charset="0"/>
            </a:endParaRPr>
          </a:p>
        </p:txBody>
      </p:sp>
      <p:sp>
        <p:nvSpPr>
          <p:cNvPr id="44" name="Textfeld 43"/>
          <p:cNvSpPr txBox="1"/>
          <p:nvPr/>
        </p:nvSpPr>
        <p:spPr>
          <a:xfrm>
            <a:off x="1907704" y="6536377"/>
            <a:ext cx="51619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OCR A Std" pitchFamily="49" charset="0"/>
              </a:rPr>
              <a:t>[9] </a:t>
            </a:r>
            <a:r>
              <a:rPr lang="de-DE" sz="1200" dirty="0">
                <a:latin typeface="OCR A Std" pitchFamily="49" charset="0"/>
              </a:rPr>
              <a:t>usaeyes.org/</a:t>
            </a:r>
            <a:r>
              <a:rPr lang="de-DE" sz="1200" dirty="0" err="1">
                <a:latin typeface="OCR A Std" pitchFamily="49" charset="0"/>
              </a:rPr>
              <a:t>lasik</a:t>
            </a:r>
            <a:r>
              <a:rPr lang="de-DE" sz="1200" dirty="0">
                <a:latin typeface="OCR A Std" pitchFamily="49" charset="0"/>
              </a:rPr>
              <a:t>/</a:t>
            </a:r>
            <a:r>
              <a:rPr lang="de-DE" sz="1200" dirty="0" err="1">
                <a:latin typeface="OCR A Std" pitchFamily="49" charset="0"/>
              </a:rPr>
              <a:t>faq</a:t>
            </a:r>
            <a:r>
              <a:rPr lang="de-DE" sz="1200" dirty="0">
                <a:latin typeface="OCR A Std" pitchFamily="49" charset="0"/>
              </a:rPr>
              <a:t>/all-laser-lasik.htm</a:t>
            </a:r>
            <a:endParaRPr lang="de-DE" sz="1200" dirty="0" smtClean="0">
              <a:latin typeface="OCR A Std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52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/>
          <p:nvPr/>
        </p:nvSpPr>
        <p:spPr>
          <a:xfrm>
            <a:off x="-1" y="757599"/>
            <a:ext cx="1863611" cy="6100401"/>
          </a:xfrm>
          <a:prstGeom prst="rect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Rechteck 1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2051720" y="903040"/>
            <a:ext cx="19159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latin typeface="OCR A Std" pitchFamily="49" charset="0"/>
              </a:rPr>
              <a:t>Forschung</a:t>
            </a:r>
          </a:p>
        </p:txBody>
      </p:sp>
      <p:cxnSp>
        <p:nvCxnSpPr>
          <p:cNvPr id="19" name="Gerade Verbindung 18"/>
          <p:cNvCxnSpPr/>
          <p:nvPr/>
        </p:nvCxnSpPr>
        <p:spPr>
          <a:xfrm flipV="1">
            <a:off x="949788" y="382353"/>
            <a:ext cx="0" cy="3697107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Gerade Verbindung 19"/>
          <p:cNvCxnSpPr/>
          <p:nvPr/>
        </p:nvCxnSpPr>
        <p:spPr>
          <a:xfrm flipH="1">
            <a:off x="766659" y="217372"/>
            <a:ext cx="329957" cy="32995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Textfeld 24"/>
          <p:cNvSpPr txBox="1"/>
          <p:nvPr/>
        </p:nvSpPr>
        <p:spPr>
          <a:xfrm>
            <a:off x="223136" y="4541381"/>
            <a:ext cx="13965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 smtClean="0">
                <a:latin typeface="OCR A Std" pitchFamily="49" charset="0"/>
              </a:rPr>
              <a:t>Forschung</a:t>
            </a:r>
            <a:endParaRPr lang="de-DE" sz="1400" b="1" dirty="0" smtClean="0">
              <a:effectLst/>
              <a:latin typeface="OCR A Std" pitchFamily="49" charset="0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179512" y="5157192"/>
            <a:ext cx="15311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 smtClean="0">
                <a:latin typeface="OCR A Std" pitchFamily="49" charset="0"/>
              </a:rPr>
              <a:t>Zusammenf.</a:t>
            </a:r>
            <a:endParaRPr lang="de-DE" sz="1400" b="1" dirty="0" smtClean="0">
              <a:effectLst/>
              <a:latin typeface="OCR A Std" pitchFamily="49" charset="0"/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2573648" y="3812847"/>
            <a:ext cx="2462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OCR A Std" pitchFamily="49" charset="0"/>
              </a:rPr>
              <a:t>Astronomie </a:t>
            </a:r>
          </a:p>
          <a:p>
            <a:r>
              <a:rPr lang="de-DE" dirty="0" smtClean="0">
                <a:latin typeface="OCR A Std" pitchFamily="49" charset="0"/>
              </a:rPr>
              <a:t>– künstlicher </a:t>
            </a:r>
          </a:p>
          <a:p>
            <a:r>
              <a:rPr lang="de-DE" dirty="0" smtClean="0">
                <a:latin typeface="OCR A Std" pitchFamily="49" charset="0"/>
              </a:rPr>
              <a:t>Leitstern</a:t>
            </a:r>
            <a:endParaRPr lang="de-DE" dirty="0">
              <a:latin typeface="OCR A Std" pitchFamily="49" charset="0"/>
            </a:endParaRPr>
          </a:p>
          <a:p>
            <a:endParaRPr lang="de-DE" dirty="0" smtClean="0">
              <a:latin typeface="OCR A Std" pitchFamily="49" charset="0"/>
            </a:endParaRPr>
          </a:p>
        </p:txBody>
      </p:sp>
      <p:pic>
        <p:nvPicPr>
          <p:cNvPr id="28" name="Picture 2" descr="C:\Users\Lucy Westwood\Dropbox\Sophia_Johannes\Unisachen\Laser_Aufzählu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249" y="5276269"/>
            <a:ext cx="380491" cy="275194"/>
          </a:xfrm>
          <a:prstGeom prst="rect">
            <a:avLst/>
          </a:prstGeom>
          <a:noFill/>
          <a:effectLst>
            <a:glow rad="63500">
              <a:srgbClr val="00FF00">
                <a:alpha val="7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feld 28"/>
          <p:cNvSpPr txBox="1"/>
          <p:nvPr/>
        </p:nvSpPr>
        <p:spPr>
          <a:xfrm>
            <a:off x="2573647" y="5229200"/>
            <a:ext cx="5609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OCR A Std" pitchFamily="49" charset="0"/>
              </a:rPr>
              <a:t>Laserkühlung</a:t>
            </a:r>
          </a:p>
        </p:txBody>
      </p:sp>
      <p:pic>
        <p:nvPicPr>
          <p:cNvPr id="30" name="Picture 2" descr="C:\Users\Lucy Westwood\Dropbox\Sophia_Johannes\Unisachen\Laser_Aufzählu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727" y="3859916"/>
            <a:ext cx="380491" cy="275194"/>
          </a:xfrm>
          <a:prstGeom prst="rect">
            <a:avLst/>
          </a:prstGeom>
          <a:noFill/>
          <a:effectLst>
            <a:glow rad="63500">
              <a:srgbClr val="00FF00">
                <a:alpha val="7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feld 30"/>
          <p:cNvSpPr txBox="1"/>
          <p:nvPr/>
        </p:nvSpPr>
        <p:spPr>
          <a:xfrm>
            <a:off x="2562640" y="1556792"/>
            <a:ext cx="5609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OCR A Std" pitchFamily="49" charset="0"/>
              </a:rPr>
              <a:t>Konfokale Laser-Mikroskopie</a:t>
            </a:r>
          </a:p>
        </p:txBody>
      </p:sp>
      <p:pic>
        <p:nvPicPr>
          <p:cNvPr id="32" name="Picture 2" descr="C:\Users\Lucy Westwood\Dropbox\Sophia_Johannes\Unisachen\Laser_Aufzählu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603861"/>
            <a:ext cx="380491" cy="275194"/>
          </a:xfrm>
          <a:prstGeom prst="rect">
            <a:avLst/>
          </a:prstGeom>
          <a:noFill/>
          <a:effectLst>
            <a:glow rad="63500">
              <a:srgbClr val="00FF00">
                <a:alpha val="7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www.scilogs.de/kosmo/gallery/8/1415-image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5026" y="2126502"/>
            <a:ext cx="2821430" cy="28214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feld 32"/>
          <p:cNvSpPr txBox="1"/>
          <p:nvPr/>
        </p:nvSpPr>
        <p:spPr>
          <a:xfrm>
            <a:off x="97847" y="3925572"/>
            <a:ext cx="16658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 smtClean="0">
                <a:effectLst>
                  <a:glow rad="368300">
                    <a:srgbClr val="00FF00">
                      <a:alpha val="75000"/>
                    </a:srgbClr>
                  </a:glow>
                </a:effectLst>
                <a:latin typeface="OCR A Std" pitchFamily="49" charset="0"/>
              </a:rPr>
              <a:t>Anwendungen</a:t>
            </a:r>
            <a:endParaRPr lang="de-DE" sz="1400" b="1" dirty="0" smtClean="0">
              <a:effectLst/>
              <a:latin typeface="OCR A Std" pitchFamily="49" charset="0"/>
            </a:endParaRPr>
          </a:p>
        </p:txBody>
      </p:sp>
      <p:sp>
        <p:nvSpPr>
          <p:cNvPr id="34" name="Textfeld 33"/>
          <p:cNvSpPr txBox="1"/>
          <p:nvPr/>
        </p:nvSpPr>
        <p:spPr>
          <a:xfrm>
            <a:off x="-27440" y="3309763"/>
            <a:ext cx="1935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 smtClean="0">
                <a:effectLst>
                  <a:glow rad="368300">
                    <a:srgbClr val="00FF00">
                      <a:alpha val="40000"/>
                    </a:srgbClr>
                  </a:glow>
                </a:effectLst>
                <a:latin typeface="OCR A Std" pitchFamily="49" charset="0"/>
              </a:rPr>
              <a:t>Eigenschaften</a:t>
            </a:r>
          </a:p>
        </p:txBody>
      </p:sp>
      <p:sp>
        <p:nvSpPr>
          <p:cNvPr id="35" name="Textfeld 34"/>
          <p:cNvSpPr txBox="1"/>
          <p:nvPr/>
        </p:nvSpPr>
        <p:spPr>
          <a:xfrm>
            <a:off x="285780" y="2693954"/>
            <a:ext cx="12618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 smtClean="0">
                <a:effectLst>
                  <a:glow rad="368300">
                    <a:srgbClr val="00FF00">
                      <a:alpha val="40000"/>
                    </a:srgbClr>
                  </a:glow>
                </a:effectLst>
                <a:latin typeface="OCR A Std" pitchFamily="49" charset="0"/>
              </a:rPr>
              <a:t>Bauarten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285780" y="1462336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 smtClean="0">
                <a:effectLst>
                  <a:glow rad="368300">
                    <a:srgbClr val="00FF00">
                      <a:alpha val="40000"/>
                    </a:srgbClr>
                  </a:glow>
                </a:effectLst>
                <a:latin typeface="OCR A Std" pitchFamily="49" charset="0"/>
              </a:rPr>
              <a:t>Historie</a:t>
            </a:r>
          </a:p>
        </p:txBody>
      </p:sp>
      <p:sp>
        <p:nvSpPr>
          <p:cNvPr id="37" name="Textfeld 36"/>
          <p:cNvSpPr txBox="1"/>
          <p:nvPr/>
        </p:nvSpPr>
        <p:spPr>
          <a:xfrm>
            <a:off x="35204" y="2078145"/>
            <a:ext cx="1800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 smtClean="0">
                <a:effectLst>
                  <a:glow rad="368300">
                    <a:srgbClr val="00FF00">
                      <a:alpha val="40000"/>
                    </a:srgbClr>
                  </a:glow>
                </a:effectLst>
                <a:latin typeface="OCR A Std" pitchFamily="49" charset="0"/>
              </a:rPr>
              <a:t>Laserprinzip</a:t>
            </a:r>
            <a:endParaRPr lang="de-DE" sz="1400" b="1" dirty="0">
              <a:effectLst>
                <a:glow rad="368300">
                  <a:srgbClr val="00FF00">
                    <a:alpha val="40000"/>
                  </a:srgbClr>
                </a:glow>
              </a:effectLst>
              <a:latin typeface="OCR A Std" pitchFamily="49" charset="0"/>
            </a:endParaRPr>
          </a:p>
        </p:txBody>
      </p:sp>
      <p:sp>
        <p:nvSpPr>
          <p:cNvPr id="38" name="Textfeld 37"/>
          <p:cNvSpPr txBox="1"/>
          <p:nvPr/>
        </p:nvSpPr>
        <p:spPr>
          <a:xfrm>
            <a:off x="6572741" y="151519"/>
            <a:ext cx="2247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latin typeface="OCR A Std" pitchFamily="49" charset="0"/>
              </a:rPr>
              <a:t>Anwendung</a:t>
            </a:r>
            <a:endParaRPr lang="de-DE" sz="2400" b="1" dirty="0">
              <a:latin typeface="OCR A Std" pitchFamily="49" charset="0"/>
            </a:endParaRPr>
          </a:p>
        </p:txBody>
      </p:sp>
      <p:cxnSp>
        <p:nvCxnSpPr>
          <p:cNvPr id="39" name="Gerade Verbindung 38"/>
          <p:cNvCxnSpPr>
            <a:stCxn id="40" idx="1"/>
          </p:cNvCxnSpPr>
          <p:nvPr/>
        </p:nvCxnSpPr>
        <p:spPr>
          <a:xfrm flipH="1" flipV="1">
            <a:off x="949788" y="382350"/>
            <a:ext cx="5116251" cy="1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0" name="Rechteck 39"/>
          <p:cNvSpPr/>
          <p:nvPr/>
        </p:nvSpPr>
        <p:spPr>
          <a:xfrm>
            <a:off x="6066039" y="238335"/>
            <a:ext cx="504056" cy="2880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5122" name="Picture 2" descr="C:\Users\Lucy Westwood\Dropbox\Vorträge\Laser\Bilder\132938945776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859" y="2126088"/>
            <a:ext cx="3337539" cy="13375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feld 40"/>
          <p:cNvSpPr txBox="1"/>
          <p:nvPr/>
        </p:nvSpPr>
        <p:spPr>
          <a:xfrm>
            <a:off x="97846" y="6414176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OCR A Std" pitchFamily="49" charset="0"/>
              </a:rPr>
              <a:t>16</a:t>
            </a:r>
            <a:endParaRPr lang="de-DE" dirty="0">
              <a:latin typeface="OCR A Std" pitchFamily="49" charset="0"/>
            </a:endParaRPr>
          </a:p>
        </p:txBody>
      </p:sp>
      <p:sp>
        <p:nvSpPr>
          <p:cNvPr id="42" name="Textfeld 41"/>
          <p:cNvSpPr txBox="1"/>
          <p:nvPr/>
        </p:nvSpPr>
        <p:spPr>
          <a:xfrm>
            <a:off x="4898696" y="3479040"/>
            <a:ext cx="7377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OCR A Std" pitchFamily="49" charset="0"/>
              </a:rPr>
              <a:t>[A10]</a:t>
            </a:r>
            <a:endParaRPr lang="de-DE" sz="1200" dirty="0">
              <a:latin typeface="OCR A Std" pitchFamily="49" charset="0"/>
            </a:endParaRPr>
          </a:p>
        </p:txBody>
      </p:sp>
      <p:sp>
        <p:nvSpPr>
          <p:cNvPr id="43" name="Textfeld 42"/>
          <p:cNvSpPr txBox="1"/>
          <p:nvPr/>
        </p:nvSpPr>
        <p:spPr>
          <a:xfrm>
            <a:off x="7938754" y="5090700"/>
            <a:ext cx="7377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OCR A Std" pitchFamily="49" charset="0"/>
              </a:rPr>
              <a:t>[A11]</a:t>
            </a:r>
            <a:endParaRPr lang="de-DE" sz="1200" dirty="0">
              <a:latin typeface="OCR A Std" pitchFamily="49" charset="0"/>
            </a:endParaRPr>
          </a:p>
        </p:txBody>
      </p:sp>
      <p:sp>
        <p:nvSpPr>
          <p:cNvPr id="44" name="Textfeld 43"/>
          <p:cNvSpPr txBox="1"/>
          <p:nvPr/>
        </p:nvSpPr>
        <p:spPr>
          <a:xfrm>
            <a:off x="1907704" y="6309320"/>
            <a:ext cx="74888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OCR A Std" pitchFamily="49" charset="0"/>
              </a:rPr>
              <a:t>[A10</a:t>
            </a:r>
            <a:r>
              <a:rPr lang="de-DE" sz="1200" dirty="0">
                <a:latin typeface="OCR A Std" pitchFamily="49" charset="0"/>
              </a:rPr>
              <a:t>] ist.fraunhofer.de</a:t>
            </a:r>
            <a:r>
              <a:rPr lang="de-DE" sz="1200" dirty="0" smtClean="0">
                <a:latin typeface="OCR A Std" pitchFamily="49" charset="0"/>
              </a:rPr>
              <a:t>/.../</a:t>
            </a:r>
            <a:r>
              <a:rPr lang="de-DE" sz="1200" dirty="0">
                <a:latin typeface="OCR A Std" pitchFamily="49" charset="0"/>
              </a:rPr>
              <a:t>image.img.jpg/1329389457768.jpg</a:t>
            </a:r>
          </a:p>
        </p:txBody>
      </p:sp>
      <p:sp>
        <p:nvSpPr>
          <p:cNvPr id="45" name="Textfeld 44"/>
          <p:cNvSpPr txBox="1"/>
          <p:nvPr/>
        </p:nvSpPr>
        <p:spPr>
          <a:xfrm>
            <a:off x="1907704" y="6536377"/>
            <a:ext cx="74888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OCR A Std" pitchFamily="49" charset="0"/>
              </a:rPr>
              <a:t>[A11] </a:t>
            </a:r>
            <a:r>
              <a:rPr lang="de-DE" sz="1200" dirty="0">
                <a:latin typeface="OCR A Std" pitchFamily="49" charset="0"/>
              </a:rPr>
              <a:t>www.scilogs.de/kosmo/gallery/8/1415-image2.jpg</a:t>
            </a:r>
          </a:p>
        </p:txBody>
      </p:sp>
    </p:spTree>
    <p:extLst>
      <p:ext uri="{BB962C8B-B14F-4D97-AF65-F5344CB8AC3E}">
        <p14:creationId xmlns:p14="http://schemas.microsoft.com/office/powerpoint/2010/main" val="58850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/>
          <p:nvPr/>
        </p:nvSpPr>
        <p:spPr>
          <a:xfrm>
            <a:off x="-1" y="757599"/>
            <a:ext cx="1863611" cy="6100401"/>
          </a:xfrm>
          <a:prstGeom prst="rect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Rechteck 1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2051720" y="903040"/>
            <a:ext cx="57631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latin typeface="OCR A Std" pitchFamily="49" charset="0"/>
              </a:rPr>
              <a:t>Laserkühlung - Dopplerkühlung</a:t>
            </a:r>
            <a:endParaRPr lang="de-DE" sz="2000" b="1" dirty="0" smtClean="0">
              <a:latin typeface="OCR A Std" pitchFamily="49" charset="0"/>
            </a:endParaRPr>
          </a:p>
        </p:txBody>
      </p:sp>
      <p:cxnSp>
        <p:nvCxnSpPr>
          <p:cNvPr id="19" name="Gerade Verbindung 18"/>
          <p:cNvCxnSpPr/>
          <p:nvPr/>
        </p:nvCxnSpPr>
        <p:spPr>
          <a:xfrm flipV="1">
            <a:off x="949788" y="382353"/>
            <a:ext cx="0" cy="3697107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Gerade Verbindung 19"/>
          <p:cNvCxnSpPr/>
          <p:nvPr/>
        </p:nvCxnSpPr>
        <p:spPr>
          <a:xfrm flipH="1">
            <a:off x="766659" y="217372"/>
            <a:ext cx="329957" cy="32995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Textfeld 24"/>
          <p:cNvSpPr txBox="1"/>
          <p:nvPr/>
        </p:nvSpPr>
        <p:spPr>
          <a:xfrm>
            <a:off x="223136" y="4541381"/>
            <a:ext cx="13965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 smtClean="0">
                <a:latin typeface="OCR A Std" pitchFamily="49" charset="0"/>
              </a:rPr>
              <a:t>Forschung</a:t>
            </a:r>
            <a:endParaRPr lang="de-DE" sz="1400" b="1" dirty="0" smtClean="0">
              <a:effectLst/>
              <a:latin typeface="OCR A Std" pitchFamily="49" charset="0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179512" y="5157192"/>
            <a:ext cx="15311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 smtClean="0">
                <a:latin typeface="OCR A Std" pitchFamily="49" charset="0"/>
              </a:rPr>
              <a:t>Zusammenf.</a:t>
            </a:r>
            <a:endParaRPr lang="de-DE" sz="1400" b="1" dirty="0" smtClean="0">
              <a:effectLst/>
              <a:latin typeface="OCR A Std" pitchFamily="49" charset="0"/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2573648" y="2348880"/>
            <a:ext cx="631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OCR A Std" pitchFamily="49" charset="0"/>
              </a:rPr>
              <a:t>Grundidee: Abbremsen der Atome führt zu Abkühlung</a:t>
            </a:r>
          </a:p>
        </p:txBody>
      </p:sp>
      <p:pic>
        <p:nvPicPr>
          <p:cNvPr id="28" name="Picture 2" descr="C:\Users\Lucy Westwood\Dropbox\Sophia_Johannes\Unisachen\Laser_Aufzählu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249" y="5132253"/>
            <a:ext cx="380491" cy="275194"/>
          </a:xfrm>
          <a:prstGeom prst="rect">
            <a:avLst/>
          </a:prstGeom>
          <a:noFill/>
          <a:effectLst>
            <a:glow rad="63500">
              <a:srgbClr val="00FF00">
                <a:alpha val="7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feld 28"/>
          <p:cNvSpPr txBox="1"/>
          <p:nvPr/>
        </p:nvSpPr>
        <p:spPr>
          <a:xfrm>
            <a:off x="2573647" y="5085184"/>
            <a:ext cx="6318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OCR A Std" pitchFamily="49" charset="0"/>
              </a:rPr>
              <a:t>Bestrahlung der Atome mit Laserpaaren in jeder Raumrichtung</a:t>
            </a:r>
          </a:p>
        </p:txBody>
      </p:sp>
      <p:pic>
        <p:nvPicPr>
          <p:cNvPr id="30" name="Picture 2" descr="C:\Users\Lucy Westwood\Dropbox\Sophia_Johannes\Unisachen\Laser_Aufzählu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727" y="2395949"/>
            <a:ext cx="380491" cy="275194"/>
          </a:xfrm>
          <a:prstGeom prst="rect">
            <a:avLst/>
          </a:prstGeom>
          <a:noFill/>
          <a:effectLst>
            <a:glow rad="63500">
              <a:srgbClr val="00FF00">
                <a:alpha val="7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feld 30"/>
          <p:cNvSpPr txBox="1"/>
          <p:nvPr/>
        </p:nvSpPr>
        <p:spPr>
          <a:xfrm>
            <a:off x="2562640" y="1556792"/>
            <a:ext cx="5609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OCR A Std" pitchFamily="49" charset="0"/>
              </a:rPr>
              <a:t>Temperatur drückt sich durch Atombewegung aus</a:t>
            </a:r>
          </a:p>
        </p:txBody>
      </p:sp>
      <p:pic>
        <p:nvPicPr>
          <p:cNvPr id="32" name="Picture 2" descr="C:\Users\Lucy Westwood\Dropbox\Sophia_Johannes\Unisachen\Laser_Aufzählu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603861"/>
            <a:ext cx="380491" cy="275194"/>
          </a:xfrm>
          <a:prstGeom prst="rect">
            <a:avLst/>
          </a:prstGeom>
          <a:noFill/>
          <a:effectLst>
            <a:glow rad="63500">
              <a:srgbClr val="00FF00">
                <a:alpha val="7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feld 32"/>
          <p:cNvSpPr txBox="1"/>
          <p:nvPr/>
        </p:nvSpPr>
        <p:spPr>
          <a:xfrm>
            <a:off x="97847" y="3925572"/>
            <a:ext cx="16658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 smtClean="0">
                <a:effectLst>
                  <a:glow rad="368300">
                    <a:srgbClr val="00FF00">
                      <a:alpha val="75000"/>
                    </a:srgbClr>
                  </a:glow>
                </a:effectLst>
                <a:latin typeface="OCR A Std" pitchFamily="49" charset="0"/>
              </a:rPr>
              <a:t>Anwendungen</a:t>
            </a:r>
            <a:endParaRPr lang="de-DE" sz="1400" b="1" dirty="0" smtClean="0">
              <a:effectLst/>
              <a:latin typeface="OCR A Std" pitchFamily="49" charset="0"/>
            </a:endParaRPr>
          </a:p>
        </p:txBody>
      </p:sp>
      <p:sp>
        <p:nvSpPr>
          <p:cNvPr id="34" name="Textfeld 33"/>
          <p:cNvSpPr txBox="1"/>
          <p:nvPr/>
        </p:nvSpPr>
        <p:spPr>
          <a:xfrm>
            <a:off x="-27440" y="3309763"/>
            <a:ext cx="1935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 smtClean="0">
                <a:effectLst>
                  <a:glow rad="368300">
                    <a:srgbClr val="00FF00">
                      <a:alpha val="40000"/>
                    </a:srgbClr>
                  </a:glow>
                </a:effectLst>
                <a:latin typeface="OCR A Std" pitchFamily="49" charset="0"/>
              </a:rPr>
              <a:t>Eigenschaften</a:t>
            </a:r>
          </a:p>
        </p:txBody>
      </p:sp>
      <p:sp>
        <p:nvSpPr>
          <p:cNvPr id="35" name="Textfeld 34"/>
          <p:cNvSpPr txBox="1"/>
          <p:nvPr/>
        </p:nvSpPr>
        <p:spPr>
          <a:xfrm>
            <a:off x="285780" y="2693954"/>
            <a:ext cx="12618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 smtClean="0">
                <a:effectLst>
                  <a:glow rad="368300">
                    <a:srgbClr val="00FF00">
                      <a:alpha val="40000"/>
                    </a:srgbClr>
                  </a:glow>
                </a:effectLst>
                <a:latin typeface="OCR A Std" pitchFamily="49" charset="0"/>
              </a:rPr>
              <a:t>Bauarten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285780" y="1462336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 smtClean="0">
                <a:effectLst>
                  <a:glow rad="368300">
                    <a:srgbClr val="00FF00">
                      <a:alpha val="40000"/>
                    </a:srgbClr>
                  </a:glow>
                </a:effectLst>
                <a:latin typeface="OCR A Std" pitchFamily="49" charset="0"/>
              </a:rPr>
              <a:t>Historie</a:t>
            </a:r>
          </a:p>
        </p:txBody>
      </p:sp>
      <p:sp>
        <p:nvSpPr>
          <p:cNvPr id="37" name="Textfeld 36"/>
          <p:cNvSpPr txBox="1"/>
          <p:nvPr/>
        </p:nvSpPr>
        <p:spPr>
          <a:xfrm>
            <a:off x="35204" y="2078145"/>
            <a:ext cx="1800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 smtClean="0">
                <a:effectLst>
                  <a:glow rad="368300">
                    <a:srgbClr val="00FF00">
                      <a:alpha val="40000"/>
                    </a:srgbClr>
                  </a:glow>
                </a:effectLst>
                <a:latin typeface="OCR A Std" pitchFamily="49" charset="0"/>
              </a:rPr>
              <a:t>Laserprinzip</a:t>
            </a:r>
            <a:endParaRPr lang="de-DE" sz="1400" b="1" dirty="0">
              <a:effectLst>
                <a:glow rad="368300">
                  <a:srgbClr val="00FF00">
                    <a:alpha val="40000"/>
                  </a:srgbClr>
                </a:glow>
              </a:effectLst>
              <a:latin typeface="OCR A Std" pitchFamily="49" charset="0"/>
            </a:endParaRPr>
          </a:p>
        </p:txBody>
      </p:sp>
      <p:sp>
        <p:nvSpPr>
          <p:cNvPr id="38" name="Textfeld 37"/>
          <p:cNvSpPr txBox="1"/>
          <p:nvPr/>
        </p:nvSpPr>
        <p:spPr>
          <a:xfrm>
            <a:off x="6572741" y="151519"/>
            <a:ext cx="2247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latin typeface="OCR A Std" pitchFamily="49" charset="0"/>
              </a:rPr>
              <a:t>Anwendung</a:t>
            </a:r>
            <a:endParaRPr lang="de-DE" sz="2400" b="1" dirty="0">
              <a:latin typeface="OCR A Std" pitchFamily="49" charset="0"/>
            </a:endParaRPr>
          </a:p>
        </p:txBody>
      </p:sp>
      <p:cxnSp>
        <p:nvCxnSpPr>
          <p:cNvPr id="39" name="Gerade Verbindung 38"/>
          <p:cNvCxnSpPr>
            <a:stCxn id="40" idx="1"/>
          </p:cNvCxnSpPr>
          <p:nvPr/>
        </p:nvCxnSpPr>
        <p:spPr>
          <a:xfrm flipH="1" flipV="1">
            <a:off x="949788" y="382350"/>
            <a:ext cx="5116251" cy="1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0" name="Rechteck 39"/>
          <p:cNvSpPr/>
          <p:nvPr/>
        </p:nvSpPr>
        <p:spPr>
          <a:xfrm>
            <a:off x="6066039" y="238335"/>
            <a:ext cx="504056" cy="2880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24" name="Picture 2" descr="C:\Users\Lucy Westwood\Dropbox\Sophia_Johannes\Unisachen\Laser_Aufzählu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249" y="5917577"/>
            <a:ext cx="380491" cy="275194"/>
          </a:xfrm>
          <a:prstGeom prst="rect">
            <a:avLst/>
          </a:prstGeom>
          <a:noFill/>
          <a:effectLst>
            <a:glow rad="63500">
              <a:srgbClr val="00FF00">
                <a:alpha val="7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feld 40"/>
          <p:cNvSpPr txBox="1"/>
          <p:nvPr/>
        </p:nvSpPr>
        <p:spPr>
          <a:xfrm>
            <a:off x="2573647" y="5870508"/>
            <a:ext cx="5958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OCR A Std" pitchFamily="49" charset="0"/>
              </a:rPr>
              <a:t>Abkühlung auf wenige 100µK möglich</a:t>
            </a:r>
          </a:p>
        </p:txBody>
      </p:sp>
      <p:pic>
        <p:nvPicPr>
          <p:cNvPr id="4098" name="Picture 2" descr="C:\Users\Lucy Westwood\Dropbox\Vorträge\Laser\Bilder\coolin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500" y="2734160"/>
            <a:ext cx="2965105" cy="2305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feld 41"/>
          <p:cNvSpPr txBox="1"/>
          <p:nvPr/>
        </p:nvSpPr>
        <p:spPr>
          <a:xfrm>
            <a:off x="97846" y="6414176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OCR A Std" pitchFamily="49" charset="0"/>
              </a:rPr>
              <a:t>17</a:t>
            </a:r>
            <a:endParaRPr lang="de-DE" dirty="0">
              <a:latin typeface="OCR A Std" pitchFamily="49" charset="0"/>
            </a:endParaRPr>
          </a:p>
        </p:txBody>
      </p:sp>
      <p:sp>
        <p:nvSpPr>
          <p:cNvPr id="43" name="Textfeld 42"/>
          <p:cNvSpPr txBox="1"/>
          <p:nvPr/>
        </p:nvSpPr>
        <p:spPr>
          <a:xfrm>
            <a:off x="1907704" y="6309320"/>
            <a:ext cx="74888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OCR A Std" pitchFamily="49" charset="0"/>
              </a:rPr>
              <a:t>[A12</a:t>
            </a:r>
            <a:r>
              <a:rPr lang="de-DE" sz="1200" dirty="0">
                <a:latin typeface="OCR A Std" pitchFamily="49" charset="0"/>
              </a:rPr>
              <a:t>] phys.strath.ac.uk/</a:t>
            </a:r>
            <a:r>
              <a:rPr lang="de-DE" sz="1200" dirty="0" err="1">
                <a:latin typeface="OCR A Std" pitchFamily="49" charset="0"/>
              </a:rPr>
              <a:t>images</a:t>
            </a:r>
            <a:r>
              <a:rPr lang="de-DE" sz="1200" dirty="0">
                <a:latin typeface="OCR A Std" pitchFamily="49" charset="0"/>
              </a:rPr>
              <a:t>/</a:t>
            </a:r>
            <a:r>
              <a:rPr lang="de-DE" sz="1200" dirty="0" err="1">
                <a:latin typeface="OCR A Std" pitchFamily="49" charset="0"/>
              </a:rPr>
              <a:t>physics</a:t>
            </a:r>
            <a:r>
              <a:rPr lang="de-DE" sz="1200" dirty="0">
                <a:latin typeface="OCR A Std" pitchFamily="49" charset="0"/>
              </a:rPr>
              <a:t>/cooling.gif</a:t>
            </a:r>
          </a:p>
        </p:txBody>
      </p:sp>
      <p:sp>
        <p:nvSpPr>
          <p:cNvPr id="44" name="Textfeld 43"/>
          <p:cNvSpPr txBox="1"/>
          <p:nvPr/>
        </p:nvSpPr>
        <p:spPr>
          <a:xfrm>
            <a:off x="7938754" y="4693064"/>
            <a:ext cx="7377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OCR A Std" pitchFamily="49" charset="0"/>
              </a:rPr>
              <a:t>[A12]</a:t>
            </a:r>
            <a:endParaRPr lang="de-DE" sz="1200" dirty="0">
              <a:latin typeface="OCR A Std" pitchFamily="49" charset="0"/>
            </a:endParaRPr>
          </a:p>
        </p:txBody>
      </p:sp>
      <p:sp>
        <p:nvSpPr>
          <p:cNvPr id="45" name="Textfeld 44"/>
          <p:cNvSpPr txBox="1"/>
          <p:nvPr/>
        </p:nvSpPr>
        <p:spPr>
          <a:xfrm>
            <a:off x="1907704" y="6536377"/>
            <a:ext cx="48301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OCR A Std" pitchFamily="49" charset="0"/>
              </a:rPr>
              <a:t>[10] </a:t>
            </a:r>
            <a:r>
              <a:rPr lang="de-DE" sz="1200" dirty="0">
                <a:latin typeface="OCR A Std" pitchFamily="49" charset="0"/>
              </a:rPr>
              <a:t>physik.uni-kl.de</a:t>
            </a:r>
            <a:r>
              <a:rPr lang="de-DE" sz="1200" dirty="0" smtClean="0">
                <a:latin typeface="OCR A Std" pitchFamily="49" charset="0"/>
              </a:rPr>
              <a:t>/.../</a:t>
            </a:r>
            <a:r>
              <a:rPr lang="de-DE" sz="1200" dirty="0">
                <a:latin typeface="OCR A Std" pitchFamily="49" charset="0"/>
              </a:rPr>
              <a:t>Laserkühlung.pdf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17315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7260430" y="188640"/>
            <a:ext cx="15600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latin typeface="OCR A Std" pitchFamily="49" charset="0"/>
              </a:rPr>
              <a:t>Inhalt</a:t>
            </a:r>
            <a:endParaRPr lang="de-DE" sz="2400" b="1" dirty="0">
              <a:latin typeface="OCR A Std" pitchFamily="49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771800" y="1053847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OCR A Std" pitchFamily="49" charset="0"/>
              </a:rPr>
              <a:t>Historie</a:t>
            </a:r>
          </a:p>
        </p:txBody>
      </p:sp>
      <p:cxnSp>
        <p:nvCxnSpPr>
          <p:cNvPr id="11" name="Gerade Verbindung 10"/>
          <p:cNvCxnSpPr>
            <a:stCxn id="9" idx="1"/>
            <a:endCxn id="2" idx="1"/>
          </p:cNvCxnSpPr>
          <p:nvPr/>
        </p:nvCxnSpPr>
        <p:spPr>
          <a:xfrm flipH="1">
            <a:off x="0" y="382351"/>
            <a:ext cx="6732240" cy="1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Rechteck 8"/>
          <p:cNvSpPr/>
          <p:nvPr/>
        </p:nvSpPr>
        <p:spPr>
          <a:xfrm>
            <a:off x="6732240" y="238335"/>
            <a:ext cx="504056" cy="2880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34" name="Picture 2" descr="C:\Users\Lucy Westwood\Dropbox\Sophia_Johannes\Unisachen\Laser_Aufzählu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145" y="1100916"/>
            <a:ext cx="380491" cy="275194"/>
          </a:xfrm>
          <a:prstGeom prst="rect">
            <a:avLst/>
          </a:prstGeom>
          <a:noFill/>
          <a:effectLst>
            <a:glow rad="63500">
              <a:srgbClr val="00FF00">
                <a:alpha val="7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feld 17"/>
          <p:cNvSpPr txBox="1"/>
          <p:nvPr/>
        </p:nvSpPr>
        <p:spPr>
          <a:xfrm>
            <a:off x="2769816" y="1748988"/>
            <a:ext cx="2852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OCR A Std" pitchFamily="49" charset="0"/>
              </a:rPr>
              <a:t>Das Laserprinzip</a:t>
            </a:r>
          </a:p>
        </p:txBody>
      </p:sp>
      <p:pic>
        <p:nvPicPr>
          <p:cNvPr id="20" name="Picture 2" descr="C:\Users\Lucy Westwood\Dropbox\Sophia_Johannes\Unisachen\Laser_Aufzählu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145" y="1796057"/>
            <a:ext cx="380491" cy="275194"/>
          </a:xfrm>
          <a:prstGeom prst="rect">
            <a:avLst/>
          </a:prstGeom>
          <a:noFill/>
          <a:effectLst>
            <a:glow rad="63500">
              <a:srgbClr val="00FF00">
                <a:alpha val="7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feld 20"/>
          <p:cNvSpPr txBox="1"/>
          <p:nvPr/>
        </p:nvSpPr>
        <p:spPr>
          <a:xfrm>
            <a:off x="2736250" y="2534657"/>
            <a:ext cx="4852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OCR A Std" pitchFamily="49" charset="0"/>
              </a:rPr>
              <a:t>Bauarten </a:t>
            </a:r>
            <a:r>
              <a:rPr lang="de-DE" dirty="0">
                <a:latin typeface="OCR A Std" pitchFamily="49" charset="0"/>
              </a:rPr>
              <a:t>verschiedener </a:t>
            </a:r>
            <a:r>
              <a:rPr lang="de-DE" dirty="0" smtClean="0">
                <a:latin typeface="OCR A Std" pitchFamily="49" charset="0"/>
              </a:rPr>
              <a:t>Laser</a:t>
            </a:r>
            <a:endParaRPr lang="de-DE" dirty="0">
              <a:latin typeface="OCR A Std" pitchFamily="49" charset="0"/>
            </a:endParaRPr>
          </a:p>
        </p:txBody>
      </p:sp>
      <p:pic>
        <p:nvPicPr>
          <p:cNvPr id="22" name="Picture 2" descr="C:\Users\Lucy Westwood\Dropbox\Sophia_Johannes\Unisachen\Laser_Aufzählu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145" y="2581726"/>
            <a:ext cx="380491" cy="275194"/>
          </a:xfrm>
          <a:prstGeom prst="rect">
            <a:avLst/>
          </a:prstGeom>
          <a:noFill/>
          <a:effectLst>
            <a:glow rad="63500">
              <a:srgbClr val="00FF00">
                <a:alpha val="7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feld 24"/>
          <p:cNvSpPr txBox="1"/>
          <p:nvPr/>
        </p:nvSpPr>
        <p:spPr>
          <a:xfrm>
            <a:off x="2769816" y="3261156"/>
            <a:ext cx="2351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OCR A Std" pitchFamily="49" charset="0"/>
              </a:rPr>
              <a:t>Eigenschaften</a:t>
            </a:r>
            <a:endParaRPr lang="de-DE" dirty="0" smtClean="0">
              <a:latin typeface="OCR A Std" pitchFamily="49" charset="0"/>
            </a:endParaRPr>
          </a:p>
        </p:txBody>
      </p:sp>
      <p:pic>
        <p:nvPicPr>
          <p:cNvPr id="26" name="Picture 2" descr="C:\Users\Lucy Westwood\Dropbox\Sophia_Johannes\Unisachen\Laser_Aufzählu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145" y="3308225"/>
            <a:ext cx="380491" cy="275194"/>
          </a:xfrm>
          <a:prstGeom prst="rect">
            <a:avLst/>
          </a:prstGeom>
          <a:noFill/>
          <a:effectLst>
            <a:glow rad="63500">
              <a:srgbClr val="00FF00">
                <a:alpha val="7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feld 26"/>
          <p:cNvSpPr txBox="1"/>
          <p:nvPr/>
        </p:nvSpPr>
        <p:spPr>
          <a:xfrm>
            <a:off x="2736250" y="4046825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OCR A Std" pitchFamily="49" charset="0"/>
              </a:rPr>
              <a:t>Anwendungen</a:t>
            </a:r>
            <a:endParaRPr lang="de-DE" dirty="0">
              <a:latin typeface="OCR A Std" pitchFamily="49" charset="0"/>
            </a:endParaRPr>
          </a:p>
        </p:txBody>
      </p:sp>
      <p:pic>
        <p:nvPicPr>
          <p:cNvPr id="28" name="Picture 2" descr="C:\Users\Lucy Westwood\Dropbox\Sophia_Johannes\Unisachen\Laser_Aufzählu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145" y="4093894"/>
            <a:ext cx="380491" cy="275194"/>
          </a:xfrm>
          <a:prstGeom prst="rect">
            <a:avLst/>
          </a:prstGeom>
          <a:noFill/>
          <a:effectLst>
            <a:glow rad="63500">
              <a:srgbClr val="00FF00">
                <a:alpha val="7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feld 35"/>
          <p:cNvSpPr txBox="1"/>
          <p:nvPr/>
        </p:nvSpPr>
        <p:spPr>
          <a:xfrm>
            <a:off x="2689663" y="4791844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OCR A Std" pitchFamily="49" charset="0"/>
              </a:rPr>
              <a:t>Aktuelle Forschung</a:t>
            </a:r>
          </a:p>
        </p:txBody>
      </p:sp>
      <p:pic>
        <p:nvPicPr>
          <p:cNvPr id="37" name="Picture 2" descr="C:\Users\Lucy Westwood\Dropbox\Sophia_Johannes\Unisachen\Laser_Aufzählu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145" y="4838913"/>
            <a:ext cx="380491" cy="275194"/>
          </a:xfrm>
          <a:prstGeom prst="rect">
            <a:avLst/>
          </a:prstGeom>
          <a:noFill/>
          <a:effectLst>
            <a:glow rad="63500">
              <a:srgbClr val="00FF00">
                <a:alpha val="7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feld 37"/>
          <p:cNvSpPr txBox="1"/>
          <p:nvPr/>
        </p:nvSpPr>
        <p:spPr>
          <a:xfrm>
            <a:off x="2723229" y="5518343"/>
            <a:ext cx="268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OCR A Std" pitchFamily="49" charset="0"/>
              </a:rPr>
              <a:t>Zusammenfassung</a:t>
            </a:r>
          </a:p>
        </p:txBody>
      </p:sp>
      <p:pic>
        <p:nvPicPr>
          <p:cNvPr id="39" name="Picture 2" descr="C:\Users\Lucy Westwood\Dropbox\Sophia_Johannes\Unisachen\Laser_Aufzählu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145" y="5565412"/>
            <a:ext cx="380491" cy="275194"/>
          </a:xfrm>
          <a:prstGeom prst="rect">
            <a:avLst/>
          </a:prstGeom>
          <a:noFill/>
          <a:effectLst>
            <a:glow rad="63500">
              <a:srgbClr val="00FF00">
                <a:alpha val="7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hteck 23"/>
          <p:cNvSpPr/>
          <p:nvPr/>
        </p:nvSpPr>
        <p:spPr>
          <a:xfrm>
            <a:off x="-1" y="757599"/>
            <a:ext cx="1863611" cy="6100401"/>
          </a:xfrm>
          <a:prstGeom prst="rect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8422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-1" y="757599"/>
            <a:ext cx="1863611" cy="6100401"/>
          </a:xfrm>
          <a:prstGeom prst="rect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Rechteck 1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4572000" y="151519"/>
            <a:ext cx="4310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latin typeface="OCR A Std" pitchFamily="49" charset="0"/>
              </a:rPr>
              <a:t>Aktuelle Forschung</a:t>
            </a:r>
            <a:endParaRPr lang="de-DE" sz="2400" b="1" dirty="0">
              <a:latin typeface="OCR A Std" pitchFamily="49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2051720" y="903040"/>
            <a:ext cx="30700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latin typeface="OCR A Std" pitchFamily="49" charset="0"/>
              </a:rPr>
              <a:t>Trägheitsfusion</a:t>
            </a:r>
          </a:p>
        </p:txBody>
      </p:sp>
      <p:cxnSp>
        <p:nvCxnSpPr>
          <p:cNvPr id="11" name="Gerade Verbindung 10"/>
          <p:cNvCxnSpPr>
            <a:stCxn id="9" idx="1"/>
          </p:cNvCxnSpPr>
          <p:nvPr/>
        </p:nvCxnSpPr>
        <p:spPr>
          <a:xfrm flipH="1">
            <a:off x="949788" y="382351"/>
            <a:ext cx="3118156" cy="0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Gerade Verbindung 18"/>
          <p:cNvCxnSpPr/>
          <p:nvPr/>
        </p:nvCxnSpPr>
        <p:spPr>
          <a:xfrm flipV="1">
            <a:off x="949788" y="382353"/>
            <a:ext cx="0" cy="4312916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Rechteck 8"/>
          <p:cNvSpPr/>
          <p:nvPr/>
        </p:nvSpPr>
        <p:spPr>
          <a:xfrm>
            <a:off x="4067944" y="238335"/>
            <a:ext cx="504056" cy="2880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cxnSp>
        <p:nvCxnSpPr>
          <p:cNvPr id="20" name="Gerade Verbindung 19"/>
          <p:cNvCxnSpPr/>
          <p:nvPr/>
        </p:nvCxnSpPr>
        <p:spPr>
          <a:xfrm flipH="1">
            <a:off x="766659" y="217372"/>
            <a:ext cx="329957" cy="32995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feld 20"/>
          <p:cNvSpPr txBox="1"/>
          <p:nvPr/>
        </p:nvSpPr>
        <p:spPr>
          <a:xfrm>
            <a:off x="223138" y="4541381"/>
            <a:ext cx="13965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 smtClean="0">
                <a:effectLst>
                  <a:glow rad="368300">
                    <a:srgbClr val="00FF00">
                      <a:alpha val="75000"/>
                    </a:srgbClr>
                  </a:glow>
                </a:effectLst>
                <a:latin typeface="OCR A Std" pitchFamily="49" charset="0"/>
              </a:rPr>
              <a:t>Forschung</a:t>
            </a:r>
            <a:endParaRPr lang="de-DE" sz="1400" b="1" dirty="0" smtClean="0">
              <a:effectLst/>
              <a:latin typeface="OCR A Std" pitchFamily="49" charset="0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179512" y="5157192"/>
            <a:ext cx="15311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 smtClean="0">
                <a:latin typeface="OCR A Std" pitchFamily="49" charset="0"/>
              </a:rPr>
              <a:t>Zusammenf.</a:t>
            </a:r>
            <a:endParaRPr lang="de-DE" sz="1400" b="1" dirty="0" smtClean="0">
              <a:effectLst/>
              <a:latin typeface="OCR A Std" pitchFamily="49" charset="0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97847" y="3925572"/>
            <a:ext cx="16658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 smtClean="0">
                <a:effectLst>
                  <a:glow rad="368300">
                    <a:srgbClr val="00FF00">
                      <a:alpha val="40000"/>
                    </a:srgbClr>
                  </a:glow>
                </a:effectLst>
                <a:latin typeface="OCR A Std" pitchFamily="49" charset="0"/>
              </a:rPr>
              <a:t>Anwendungen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-27440" y="3309763"/>
            <a:ext cx="1935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 smtClean="0">
                <a:effectLst>
                  <a:glow rad="368300">
                    <a:srgbClr val="00FF00">
                      <a:alpha val="40000"/>
                    </a:srgbClr>
                  </a:glow>
                </a:effectLst>
                <a:latin typeface="OCR A Std" pitchFamily="49" charset="0"/>
              </a:rPr>
              <a:t>Eigenschaften</a:t>
            </a:r>
          </a:p>
        </p:txBody>
      </p:sp>
      <p:sp>
        <p:nvSpPr>
          <p:cNvPr id="27" name="Textfeld 26"/>
          <p:cNvSpPr txBox="1"/>
          <p:nvPr/>
        </p:nvSpPr>
        <p:spPr>
          <a:xfrm>
            <a:off x="285780" y="2693954"/>
            <a:ext cx="12618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 smtClean="0">
                <a:effectLst>
                  <a:glow rad="368300">
                    <a:srgbClr val="00FF00">
                      <a:alpha val="40000"/>
                    </a:srgbClr>
                  </a:glow>
                </a:effectLst>
                <a:latin typeface="OCR A Std" pitchFamily="49" charset="0"/>
              </a:rPr>
              <a:t>Bauarten</a:t>
            </a:r>
          </a:p>
        </p:txBody>
      </p:sp>
      <p:sp>
        <p:nvSpPr>
          <p:cNvPr id="28" name="Textfeld 27"/>
          <p:cNvSpPr txBox="1"/>
          <p:nvPr/>
        </p:nvSpPr>
        <p:spPr>
          <a:xfrm>
            <a:off x="285780" y="1462336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 smtClean="0">
                <a:effectLst>
                  <a:glow rad="368300">
                    <a:srgbClr val="00FF00">
                      <a:alpha val="40000"/>
                    </a:srgbClr>
                  </a:glow>
                </a:effectLst>
                <a:latin typeface="OCR A Std" pitchFamily="49" charset="0"/>
              </a:rPr>
              <a:t>Historie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35204" y="2078145"/>
            <a:ext cx="1800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 smtClean="0">
                <a:effectLst>
                  <a:glow rad="368300">
                    <a:srgbClr val="00FF00">
                      <a:alpha val="40000"/>
                    </a:srgbClr>
                  </a:glow>
                </a:effectLst>
                <a:latin typeface="OCR A Std" pitchFamily="49" charset="0"/>
              </a:rPr>
              <a:t>Laserprinzip</a:t>
            </a:r>
            <a:endParaRPr lang="de-DE" sz="1400" b="1" dirty="0">
              <a:effectLst>
                <a:glow rad="368300">
                  <a:srgbClr val="00FF00">
                    <a:alpha val="40000"/>
                  </a:srgbClr>
                </a:glow>
              </a:effectLst>
              <a:latin typeface="OCR A Std" pitchFamily="49" charset="0"/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2562640" y="1556792"/>
            <a:ext cx="5609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OCR A Std" pitchFamily="49" charset="0"/>
              </a:rPr>
              <a:t>Kernfusion als Energiequelle</a:t>
            </a:r>
          </a:p>
        </p:txBody>
      </p:sp>
      <p:pic>
        <p:nvPicPr>
          <p:cNvPr id="31" name="Picture 2" descr="C:\Users\Lucy Westwood\Dropbox\Sophia_Johannes\Unisachen\Laser_Aufzählu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603861"/>
            <a:ext cx="380491" cy="275194"/>
          </a:xfrm>
          <a:prstGeom prst="rect">
            <a:avLst/>
          </a:prstGeom>
          <a:noFill/>
          <a:effectLst>
            <a:glow rad="63500">
              <a:srgbClr val="00FF00">
                <a:alpha val="7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Lucy Westwood\Dropbox\Vorträge\Laser\Bilder\Bindungsenergi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286" y="2213768"/>
            <a:ext cx="5376114" cy="3871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feld 47"/>
          <p:cNvSpPr txBox="1"/>
          <p:nvPr/>
        </p:nvSpPr>
        <p:spPr>
          <a:xfrm>
            <a:off x="97846" y="6414176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OCR A Std" pitchFamily="49" charset="0"/>
              </a:rPr>
              <a:t>18</a:t>
            </a:r>
            <a:endParaRPr lang="de-DE" dirty="0">
              <a:latin typeface="OCR A Std" pitchFamily="49" charset="0"/>
            </a:endParaRPr>
          </a:p>
        </p:txBody>
      </p:sp>
      <p:sp>
        <p:nvSpPr>
          <p:cNvPr id="49" name="Textfeld 48"/>
          <p:cNvSpPr txBox="1"/>
          <p:nvPr/>
        </p:nvSpPr>
        <p:spPr>
          <a:xfrm>
            <a:off x="1907704" y="6309320"/>
            <a:ext cx="74888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OCR A Std" pitchFamily="49" charset="0"/>
              </a:rPr>
              <a:t>[A13] dpg-physik.de/.../</a:t>
            </a:r>
            <a:r>
              <a:rPr lang="de-DE" sz="1200" dirty="0" err="1" smtClean="0">
                <a:latin typeface="OCR A Std" pitchFamily="49" charset="0"/>
              </a:rPr>
              <a:t>info</a:t>
            </a:r>
            <a:r>
              <a:rPr lang="de-DE" sz="1200" dirty="0" smtClean="0">
                <a:latin typeface="OCR A Std" pitchFamily="49" charset="0"/>
              </a:rPr>
              <a:t>/grundlagen_fusion.html</a:t>
            </a:r>
            <a:endParaRPr lang="de-DE" sz="1200" dirty="0">
              <a:latin typeface="OCR A Std" pitchFamily="49" charset="0"/>
            </a:endParaRPr>
          </a:p>
        </p:txBody>
      </p:sp>
      <p:sp>
        <p:nvSpPr>
          <p:cNvPr id="50" name="Textfeld 49"/>
          <p:cNvSpPr txBox="1"/>
          <p:nvPr/>
        </p:nvSpPr>
        <p:spPr>
          <a:xfrm>
            <a:off x="7938754" y="5661248"/>
            <a:ext cx="7377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OCR A Std" pitchFamily="49" charset="0"/>
              </a:rPr>
              <a:t>[A13]</a:t>
            </a:r>
            <a:endParaRPr lang="de-DE" sz="1200" dirty="0">
              <a:latin typeface="OCR A Std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27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-1" y="757599"/>
            <a:ext cx="1863611" cy="6100401"/>
          </a:xfrm>
          <a:prstGeom prst="rect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Rechteck 1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4572000" y="151519"/>
            <a:ext cx="4310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latin typeface="OCR A Std" pitchFamily="49" charset="0"/>
              </a:rPr>
              <a:t>Aktuelle Forschung</a:t>
            </a:r>
            <a:endParaRPr lang="de-DE" sz="2400" b="1" dirty="0">
              <a:latin typeface="OCR A Std" pitchFamily="49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2051720" y="903040"/>
            <a:ext cx="30700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latin typeface="OCR A Std" pitchFamily="49" charset="0"/>
              </a:rPr>
              <a:t>Trägheitsfusion</a:t>
            </a:r>
          </a:p>
        </p:txBody>
      </p:sp>
      <p:cxnSp>
        <p:nvCxnSpPr>
          <p:cNvPr id="11" name="Gerade Verbindung 10"/>
          <p:cNvCxnSpPr>
            <a:stCxn id="9" idx="1"/>
          </p:cNvCxnSpPr>
          <p:nvPr/>
        </p:nvCxnSpPr>
        <p:spPr>
          <a:xfrm flipH="1">
            <a:off x="949788" y="382351"/>
            <a:ext cx="3118156" cy="0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Gerade Verbindung 18"/>
          <p:cNvCxnSpPr/>
          <p:nvPr/>
        </p:nvCxnSpPr>
        <p:spPr>
          <a:xfrm flipV="1">
            <a:off x="949788" y="382353"/>
            <a:ext cx="0" cy="4312916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Rechteck 8"/>
          <p:cNvSpPr/>
          <p:nvPr/>
        </p:nvSpPr>
        <p:spPr>
          <a:xfrm>
            <a:off x="4067944" y="238335"/>
            <a:ext cx="504056" cy="2880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cxnSp>
        <p:nvCxnSpPr>
          <p:cNvPr id="20" name="Gerade Verbindung 19"/>
          <p:cNvCxnSpPr/>
          <p:nvPr/>
        </p:nvCxnSpPr>
        <p:spPr>
          <a:xfrm flipH="1">
            <a:off x="766659" y="217372"/>
            <a:ext cx="329957" cy="32995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feld 20"/>
          <p:cNvSpPr txBox="1"/>
          <p:nvPr/>
        </p:nvSpPr>
        <p:spPr>
          <a:xfrm>
            <a:off x="223138" y="4541381"/>
            <a:ext cx="13965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 smtClean="0">
                <a:effectLst>
                  <a:glow rad="368300">
                    <a:srgbClr val="00FF00">
                      <a:alpha val="75000"/>
                    </a:srgbClr>
                  </a:glow>
                </a:effectLst>
                <a:latin typeface="OCR A Std" pitchFamily="49" charset="0"/>
              </a:rPr>
              <a:t>Forschung</a:t>
            </a:r>
            <a:endParaRPr lang="de-DE" sz="1400" b="1" dirty="0" smtClean="0">
              <a:effectLst/>
              <a:latin typeface="OCR A Std" pitchFamily="49" charset="0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179512" y="5157192"/>
            <a:ext cx="15311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 smtClean="0">
                <a:latin typeface="OCR A Std" pitchFamily="49" charset="0"/>
              </a:rPr>
              <a:t>Zusammenf.</a:t>
            </a:r>
            <a:endParaRPr lang="de-DE" sz="1400" b="1" dirty="0" smtClean="0">
              <a:effectLst/>
              <a:latin typeface="OCR A Std" pitchFamily="49" charset="0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97847" y="3925572"/>
            <a:ext cx="16658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 smtClean="0">
                <a:effectLst>
                  <a:glow rad="368300">
                    <a:srgbClr val="00FF00">
                      <a:alpha val="40000"/>
                    </a:srgbClr>
                  </a:glow>
                </a:effectLst>
                <a:latin typeface="OCR A Std" pitchFamily="49" charset="0"/>
              </a:rPr>
              <a:t>Anwendungen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-27440" y="3309763"/>
            <a:ext cx="1935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 smtClean="0">
                <a:effectLst>
                  <a:glow rad="368300">
                    <a:srgbClr val="00FF00">
                      <a:alpha val="40000"/>
                    </a:srgbClr>
                  </a:glow>
                </a:effectLst>
                <a:latin typeface="OCR A Std" pitchFamily="49" charset="0"/>
              </a:rPr>
              <a:t>Eigenschaften</a:t>
            </a:r>
          </a:p>
        </p:txBody>
      </p:sp>
      <p:sp>
        <p:nvSpPr>
          <p:cNvPr id="27" name="Textfeld 26"/>
          <p:cNvSpPr txBox="1"/>
          <p:nvPr/>
        </p:nvSpPr>
        <p:spPr>
          <a:xfrm>
            <a:off x="285780" y="2693954"/>
            <a:ext cx="12618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 smtClean="0">
                <a:effectLst>
                  <a:glow rad="368300">
                    <a:srgbClr val="00FF00">
                      <a:alpha val="40000"/>
                    </a:srgbClr>
                  </a:glow>
                </a:effectLst>
                <a:latin typeface="OCR A Std" pitchFamily="49" charset="0"/>
              </a:rPr>
              <a:t>Bauarten</a:t>
            </a:r>
          </a:p>
        </p:txBody>
      </p:sp>
      <p:sp>
        <p:nvSpPr>
          <p:cNvPr id="28" name="Textfeld 27"/>
          <p:cNvSpPr txBox="1"/>
          <p:nvPr/>
        </p:nvSpPr>
        <p:spPr>
          <a:xfrm>
            <a:off x="285780" y="1462336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 smtClean="0">
                <a:effectLst>
                  <a:glow rad="368300">
                    <a:srgbClr val="00FF00">
                      <a:alpha val="40000"/>
                    </a:srgbClr>
                  </a:glow>
                </a:effectLst>
                <a:latin typeface="OCR A Std" pitchFamily="49" charset="0"/>
              </a:rPr>
              <a:t>Historie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35204" y="2078145"/>
            <a:ext cx="1800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 smtClean="0">
                <a:effectLst>
                  <a:glow rad="368300">
                    <a:srgbClr val="00FF00">
                      <a:alpha val="40000"/>
                    </a:srgbClr>
                  </a:glow>
                </a:effectLst>
                <a:latin typeface="OCR A Std" pitchFamily="49" charset="0"/>
              </a:rPr>
              <a:t>Laserprinzip</a:t>
            </a:r>
            <a:endParaRPr lang="de-DE" sz="1400" b="1" dirty="0">
              <a:effectLst>
                <a:glow rad="368300">
                  <a:srgbClr val="00FF00">
                    <a:alpha val="40000"/>
                  </a:srgbClr>
                </a:glow>
              </a:effectLst>
              <a:latin typeface="OCR A Std" pitchFamily="49" charset="0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2573648" y="3563724"/>
            <a:ext cx="631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OCR A Std" pitchFamily="49" charset="0"/>
              </a:rPr>
              <a:t>NIF – stärkster Laser der Welt</a:t>
            </a:r>
          </a:p>
        </p:txBody>
      </p:sp>
      <p:pic>
        <p:nvPicPr>
          <p:cNvPr id="24" name="Picture 2" descr="C:\Users\Lucy Westwood\Dropbox\Sophia_Johannes\Unisachen\Laser_Aufzählu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249" y="4556189"/>
            <a:ext cx="380491" cy="275194"/>
          </a:xfrm>
          <a:prstGeom prst="rect">
            <a:avLst/>
          </a:prstGeom>
          <a:noFill/>
          <a:effectLst>
            <a:glow rad="63500">
              <a:srgbClr val="00FF00">
                <a:alpha val="7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feld 31"/>
          <p:cNvSpPr txBox="1"/>
          <p:nvPr/>
        </p:nvSpPr>
        <p:spPr>
          <a:xfrm>
            <a:off x="2573647" y="4509120"/>
            <a:ext cx="6318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OCR A Std" pitchFamily="49" charset="0"/>
              </a:rPr>
              <a:t>UV Pulse von unter 20 nm, über 1 MJ Energie in Targetkammer – 192 Laser</a:t>
            </a:r>
          </a:p>
        </p:txBody>
      </p:sp>
      <p:pic>
        <p:nvPicPr>
          <p:cNvPr id="33" name="Picture 2" descr="C:\Users\Lucy Westwood\Dropbox\Sophia_Johannes\Unisachen\Laser_Aufzählu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727" y="3610793"/>
            <a:ext cx="380491" cy="275194"/>
          </a:xfrm>
          <a:prstGeom prst="rect">
            <a:avLst/>
          </a:prstGeom>
          <a:noFill/>
          <a:effectLst>
            <a:glow rad="63500">
              <a:srgbClr val="00FF00">
                <a:alpha val="7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File:Inertial confinement fusion.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807" y="1669685"/>
            <a:ext cx="5551845" cy="1575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C:\Users\Lucy Westwood\Dropbox\Sophia_Johannes\Unisachen\Laser_Aufzählu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490552"/>
            <a:ext cx="380491" cy="275194"/>
          </a:xfrm>
          <a:prstGeom prst="rect">
            <a:avLst/>
          </a:prstGeom>
          <a:noFill/>
          <a:effectLst>
            <a:glow rad="63500">
              <a:srgbClr val="00FF00">
                <a:alpha val="7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feld 35"/>
          <p:cNvSpPr txBox="1"/>
          <p:nvPr/>
        </p:nvSpPr>
        <p:spPr>
          <a:xfrm>
            <a:off x="2508866" y="5443483"/>
            <a:ext cx="6318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OCR A Std" pitchFamily="49" charset="0"/>
              </a:rPr>
              <a:t>Zündung noch nicht geglückt</a:t>
            </a:r>
          </a:p>
        </p:txBody>
      </p:sp>
      <p:sp>
        <p:nvSpPr>
          <p:cNvPr id="37" name="Textfeld 36"/>
          <p:cNvSpPr txBox="1"/>
          <p:nvPr/>
        </p:nvSpPr>
        <p:spPr>
          <a:xfrm>
            <a:off x="97846" y="6414176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OCR A Std" pitchFamily="49" charset="0"/>
              </a:rPr>
              <a:t>19</a:t>
            </a:r>
            <a:endParaRPr lang="de-DE" dirty="0">
              <a:latin typeface="OCR A Std" pitchFamily="49" charset="0"/>
            </a:endParaRPr>
          </a:p>
        </p:txBody>
      </p:sp>
      <p:sp>
        <p:nvSpPr>
          <p:cNvPr id="38" name="Textfeld 37"/>
          <p:cNvSpPr txBox="1"/>
          <p:nvPr/>
        </p:nvSpPr>
        <p:spPr>
          <a:xfrm>
            <a:off x="1907704" y="6309320"/>
            <a:ext cx="74888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OCR A Std" pitchFamily="49" charset="0"/>
              </a:rPr>
              <a:t>[A14</a:t>
            </a:r>
            <a:r>
              <a:rPr lang="de-DE" sz="1200" dirty="0">
                <a:latin typeface="OCR A Std" pitchFamily="49" charset="0"/>
              </a:rPr>
              <a:t>] wikimedia.org</a:t>
            </a:r>
            <a:r>
              <a:rPr lang="de-DE" sz="1200" dirty="0" smtClean="0">
                <a:latin typeface="OCR A Std" pitchFamily="49" charset="0"/>
              </a:rPr>
              <a:t>/.../</a:t>
            </a:r>
            <a:r>
              <a:rPr lang="de-DE" sz="1200" dirty="0" err="1">
                <a:latin typeface="OCR A Std" pitchFamily="49" charset="0"/>
              </a:rPr>
              <a:t>Inertial_confinement_fusion.svg</a:t>
            </a:r>
            <a:endParaRPr lang="de-DE" sz="1200" dirty="0">
              <a:latin typeface="OCR A Std" pitchFamily="49" charset="0"/>
            </a:endParaRPr>
          </a:p>
        </p:txBody>
      </p:sp>
      <p:sp>
        <p:nvSpPr>
          <p:cNvPr id="39" name="Textfeld 38"/>
          <p:cNvSpPr txBox="1"/>
          <p:nvPr/>
        </p:nvSpPr>
        <p:spPr>
          <a:xfrm>
            <a:off x="7920204" y="3224009"/>
            <a:ext cx="7377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OCR A Std" pitchFamily="49" charset="0"/>
              </a:rPr>
              <a:t>[A14]</a:t>
            </a:r>
            <a:endParaRPr lang="de-DE" sz="1200" dirty="0">
              <a:latin typeface="OCR A Std" pitchFamily="49" charset="0"/>
            </a:endParaRPr>
          </a:p>
        </p:txBody>
      </p:sp>
      <p:sp>
        <p:nvSpPr>
          <p:cNvPr id="40" name="Textfeld 39"/>
          <p:cNvSpPr txBox="1"/>
          <p:nvPr/>
        </p:nvSpPr>
        <p:spPr>
          <a:xfrm>
            <a:off x="1907704" y="6536377"/>
            <a:ext cx="6489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OCR A Std" pitchFamily="49" charset="0"/>
              </a:rPr>
              <a:t>[11] </a:t>
            </a:r>
            <a:r>
              <a:rPr lang="de-DE" sz="1200" dirty="0">
                <a:latin typeface="OCR A Std" pitchFamily="49" charset="0"/>
              </a:rPr>
              <a:t>dpg-physik.de/</a:t>
            </a:r>
            <a:r>
              <a:rPr lang="de-DE" sz="1200" dirty="0" err="1">
                <a:latin typeface="OCR A Std" pitchFamily="49" charset="0"/>
              </a:rPr>
              <a:t>dpg</a:t>
            </a:r>
            <a:r>
              <a:rPr lang="de-DE" sz="1200" dirty="0">
                <a:latin typeface="OCR A Std" pitchFamily="49" charset="0"/>
              </a:rPr>
              <a:t>/</a:t>
            </a:r>
            <a:r>
              <a:rPr lang="de-DE" sz="1200" dirty="0" err="1">
                <a:latin typeface="OCR A Std" pitchFamily="49" charset="0"/>
              </a:rPr>
              <a:t>gliederung</a:t>
            </a:r>
            <a:r>
              <a:rPr lang="de-DE" sz="1200" dirty="0">
                <a:latin typeface="OCR A Std" pitchFamily="49" charset="0"/>
              </a:rPr>
              <a:t>/</a:t>
            </a:r>
            <a:r>
              <a:rPr lang="de-DE" sz="1200" dirty="0" err="1">
                <a:latin typeface="OCR A Std" pitchFamily="49" charset="0"/>
              </a:rPr>
              <a:t>fv</a:t>
            </a:r>
            <a:r>
              <a:rPr lang="de-DE" sz="1200" dirty="0">
                <a:latin typeface="OCR A Std" pitchFamily="49" charset="0"/>
              </a:rPr>
              <a:t>/p/</a:t>
            </a:r>
            <a:r>
              <a:rPr lang="de-DE" sz="1200" dirty="0" err="1">
                <a:latin typeface="OCR A Std" pitchFamily="49" charset="0"/>
              </a:rPr>
              <a:t>info</a:t>
            </a:r>
            <a:r>
              <a:rPr lang="de-DE" sz="1200" dirty="0">
                <a:latin typeface="OCR A Std" pitchFamily="49" charset="0"/>
              </a:rPr>
              <a:t>/inertial.html</a:t>
            </a:r>
          </a:p>
          <a:p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21040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-1" y="757599"/>
            <a:ext cx="1863611" cy="6100401"/>
          </a:xfrm>
          <a:prstGeom prst="rect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Rechteck 1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4572000" y="151519"/>
            <a:ext cx="4310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latin typeface="OCR A Std" pitchFamily="49" charset="0"/>
              </a:rPr>
              <a:t>Aktuelle Forschung</a:t>
            </a:r>
            <a:endParaRPr lang="de-DE" sz="2400" b="1" dirty="0">
              <a:latin typeface="OCR A Std" pitchFamily="49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2051720" y="903040"/>
            <a:ext cx="69172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err="1" smtClean="0">
                <a:latin typeface="OCR A Std" pitchFamily="49" charset="0"/>
              </a:rPr>
              <a:t>Elecrtodeless</a:t>
            </a:r>
            <a:r>
              <a:rPr lang="de-DE" sz="2000" b="1" dirty="0" smtClean="0">
                <a:latin typeface="OCR A Std" pitchFamily="49" charset="0"/>
              </a:rPr>
              <a:t> Plasma </a:t>
            </a:r>
            <a:r>
              <a:rPr lang="de-DE" sz="2000" b="1" dirty="0" err="1" smtClean="0">
                <a:latin typeface="OCR A Std" pitchFamily="49" charset="0"/>
              </a:rPr>
              <a:t>Thruster</a:t>
            </a:r>
            <a:r>
              <a:rPr lang="de-DE" sz="2000" b="1" dirty="0" smtClean="0">
                <a:latin typeface="OCR A Std" pitchFamily="49" charset="0"/>
              </a:rPr>
              <a:t> „EPT“</a:t>
            </a:r>
          </a:p>
        </p:txBody>
      </p:sp>
      <p:cxnSp>
        <p:nvCxnSpPr>
          <p:cNvPr id="11" name="Gerade Verbindung 10"/>
          <p:cNvCxnSpPr>
            <a:stCxn id="9" idx="1"/>
          </p:cNvCxnSpPr>
          <p:nvPr/>
        </p:nvCxnSpPr>
        <p:spPr>
          <a:xfrm flipH="1">
            <a:off x="949788" y="382351"/>
            <a:ext cx="3118156" cy="0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Gerade Verbindung 18"/>
          <p:cNvCxnSpPr/>
          <p:nvPr/>
        </p:nvCxnSpPr>
        <p:spPr>
          <a:xfrm flipV="1">
            <a:off x="949788" y="382353"/>
            <a:ext cx="0" cy="4312916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Rechteck 8"/>
          <p:cNvSpPr/>
          <p:nvPr/>
        </p:nvSpPr>
        <p:spPr>
          <a:xfrm>
            <a:off x="4067944" y="238335"/>
            <a:ext cx="504056" cy="2880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cxnSp>
        <p:nvCxnSpPr>
          <p:cNvPr id="20" name="Gerade Verbindung 19"/>
          <p:cNvCxnSpPr/>
          <p:nvPr/>
        </p:nvCxnSpPr>
        <p:spPr>
          <a:xfrm flipH="1">
            <a:off x="766659" y="217372"/>
            <a:ext cx="329957" cy="32995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feld 21"/>
          <p:cNvSpPr txBox="1"/>
          <p:nvPr/>
        </p:nvSpPr>
        <p:spPr>
          <a:xfrm>
            <a:off x="179512" y="5157192"/>
            <a:ext cx="15311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 smtClean="0">
                <a:latin typeface="OCR A Std" pitchFamily="49" charset="0"/>
              </a:rPr>
              <a:t>Zusammenf.</a:t>
            </a:r>
            <a:endParaRPr lang="de-DE" sz="1400" b="1" dirty="0" smtClean="0">
              <a:effectLst/>
              <a:latin typeface="OCR A Std" pitchFamily="49" charset="0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223138" y="4541381"/>
            <a:ext cx="13965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 smtClean="0">
                <a:effectLst>
                  <a:glow rad="368300">
                    <a:srgbClr val="00FF00">
                      <a:alpha val="75000"/>
                    </a:srgbClr>
                  </a:glow>
                </a:effectLst>
                <a:latin typeface="OCR A Std" pitchFamily="49" charset="0"/>
              </a:rPr>
              <a:t>Forschung</a:t>
            </a:r>
            <a:endParaRPr lang="de-DE" sz="1400" b="1" dirty="0" smtClean="0">
              <a:effectLst/>
              <a:latin typeface="OCR A Std" pitchFamily="49" charset="0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97847" y="3925572"/>
            <a:ext cx="16658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 smtClean="0">
                <a:effectLst>
                  <a:glow rad="368300">
                    <a:srgbClr val="00FF00">
                      <a:alpha val="40000"/>
                    </a:srgbClr>
                  </a:glow>
                </a:effectLst>
                <a:latin typeface="OCR A Std" pitchFamily="49" charset="0"/>
              </a:rPr>
              <a:t>Anwendungen</a:t>
            </a:r>
          </a:p>
        </p:txBody>
      </p:sp>
      <p:sp>
        <p:nvSpPr>
          <p:cNvPr id="27" name="Textfeld 26"/>
          <p:cNvSpPr txBox="1"/>
          <p:nvPr/>
        </p:nvSpPr>
        <p:spPr>
          <a:xfrm>
            <a:off x="-27440" y="3309763"/>
            <a:ext cx="1935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 smtClean="0">
                <a:effectLst>
                  <a:glow rad="368300">
                    <a:srgbClr val="00FF00">
                      <a:alpha val="40000"/>
                    </a:srgbClr>
                  </a:glow>
                </a:effectLst>
                <a:latin typeface="OCR A Std" pitchFamily="49" charset="0"/>
              </a:rPr>
              <a:t>Eigenschaften</a:t>
            </a:r>
          </a:p>
        </p:txBody>
      </p:sp>
      <p:sp>
        <p:nvSpPr>
          <p:cNvPr id="28" name="Textfeld 27"/>
          <p:cNvSpPr txBox="1"/>
          <p:nvPr/>
        </p:nvSpPr>
        <p:spPr>
          <a:xfrm>
            <a:off x="285780" y="2693954"/>
            <a:ext cx="12618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 smtClean="0">
                <a:effectLst>
                  <a:glow rad="368300">
                    <a:srgbClr val="00FF00">
                      <a:alpha val="40000"/>
                    </a:srgbClr>
                  </a:glow>
                </a:effectLst>
                <a:latin typeface="OCR A Std" pitchFamily="49" charset="0"/>
              </a:rPr>
              <a:t>Bauarten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285780" y="1462336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 smtClean="0">
                <a:effectLst>
                  <a:glow rad="368300">
                    <a:srgbClr val="00FF00">
                      <a:alpha val="40000"/>
                    </a:srgbClr>
                  </a:glow>
                </a:effectLst>
                <a:latin typeface="OCR A Std" pitchFamily="49" charset="0"/>
              </a:rPr>
              <a:t>Historie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35204" y="2078145"/>
            <a:ext cx="1800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 smtClean="0">
                <a:effectLst>
                  <a:glow rad="368300">
                    <a:srgbClr val="00FF00">
                      <a:alpha val="40000"/>
                    </a:srgbClr>
                  </a:glow>
                </a:effectLst>
                <a:latin typeface="OCR A Std" pitchFamily="49" charset="0"/>
              </a:rPr>
              <a:t>Laserprinzip</a:t>
            </a:r>
            <a:endParaRPr lang="de-DE" sz="1400" b="1" dirty="0">
              <a:effectLst>
                <a:glow rad="368300">
                  <a:srgbClr val="00FF00">
                    <a:alpha val="40000"/>
                  </a:srgbClr>
                </a:glow>
              </a:effectLst>
              <a:latin typeface="OCR A Std" pitchFamily="49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feld 16"/>
              <p:cNvSpPr txBox="1"/>
              <p:nvPr/>
            </p:nvSpPr>
            <p:spPr>
              <a:xfrm>
                <a:off x="2585281" y="1462592"/>
                <a:ext cx="6379207" cy="8494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 smtClean="0">
                    <a:latin typeface="OCR A Std" pitchFamily="49" charset="0"/>
                  </a:rPr>
                  <a:t>Beschleunigung von neutralen Atomen durch </a:t>
                </a:r>
                <a:r>
                  <a:rPr lang="de-DE" dirty="0" err="1" smtClean="0">
                    <a:latin typeface="OCR A Std" pitchFamily="49" charset="0"/>
                  </a:rPr>
                  <a:t>ponderomotorische</a:t>
                </a:r>
                <a:r>
                  <a:rPr lang="de-DE" dirty="0" smtClean="0">
                    <a:latin typeface="OCR A Std" pitchFamily="49" charset="0"/>
                  </a:rPr>
                  <a:t> Kraft </a:t>
                </a:r>
                <a14:m>
                  <m:oMath xmlns:m="http://schemas.openxmlformats.org/officeDocument/2006/math">
                    <m:r>
                      <a:rPr lang="de-DE" sz="2000" b="0" i="1" smtClean="0">
                        <a:latin typeface="Cambria Math"/>
                      </a:rPr>
                      <m:t>𝐹</m:t>
                    </m:r>
                    <m:r>
                      <a:rPr lang="de-DE" sz="20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de-DE" sz="20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de-DE" sz="2000" b="0" i="1" smtClean="0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de-DE" sz="20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de-DE" sz="2000" b="0" i="1" smtClean="0">
                                <a:latin typeface="Cambria Math"/>
                              </a:rPr>
                              <m:t>𝑞</m:t>
                            </m:r>
                          </m:e>
                          <m:sup>
                            <m:r>
                              <a:rPr lang="de-DE" sz="20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de-DE" sz="2000" b="0" i="1" smtClean="0">
                            <a:latin typeface="Cambria Math"/>
                          </a:rPr>
                          <m:t>4</m:t>
                        </m:r>
                        <m:r>
                          <a:rPr lang="de-DE" sz="2000" b="0" i="1" smtClean="0">
                            <a:latin typeface="Cambria Math"/>
                          </a:rPr>
                          <m:t>𝑚</m:t>
                        </m:r>
                        <m:sSup>
                          <m:sSupPr>
                            <m:ctrlPr>
                              <a:rPr lang="de-DE" sz="2000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de-DE" sz="2000" b="0" i="1" smtClean="0">
                                <a:latin typeface="Cambria Math"/>
                                <a:ea typeface="Cambria Math"/>
                              </a:rPr>
                              <m:t>𝜔</m:t>
                            </m:r>
                          </m:e>
                          <m:sup>
                            <m:r>
                              <a:rPr lang="de-DE" sz="20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de-DE" sz="2000" dirty="0" smtClean="0">
                  <a:latin typeface="OCR A Std" pitchFamily="49" charset="0"/>
                </a:endParaRPr>
              </a:p>
            </p:txBody>
          </p:sp>
        </mc:Choice>
        <mc:Fallback>
          <p:sp>
            <p:nvSpPr>
              <p:cNvPr id="17" name="Textfeld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5281" y="1462592"/>
                <a:ext cx="6379207" cy="849400"/>
              </a:xfrm>
              <a:prstGeom prst="rect">
                <a:avLst/>
              </a:prstGeom>
              <a:blipFill rotWithShape="1">
                <a:blip r:embed="rId3"/>
                <a:stretch>
                  <a:fillRect l="-764" t="-3597" b="-287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2" descr="C:\Users\Lucy Westwood\Dropbox\Sophia_Johannes\Unisachen\Laser_Aufzählu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494919"/>
            <a:ext cx="380491" cy="275194"/>
          </a:xfrm>
          <a:prstGeom prst="rect">
            <a:avLst/>
          </a:prstGeom>
          <a:noFill/>
          <a:effectLst>
            <a:glow rad="63500">
              <a:srgbClr val="00FF00">
                <a:alpha val="7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Lucy Westwood\Dropbox\Vorträge\Laser\Bilder\HPHnozzl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533" y="3196016"/>
            <a:ext cx="3222955" cy="211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Lucy Westwood\Dropbox\Sophia_Johannes\Unisachen\Laser_Aufzählu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542172"/>
            <a:ext cx="380491" cy="275194"/>
          </a:xfrm>
          <a:prstGeom prst="rect">
            <a:avLst/>
          </a:prstGeom>
          <a:noFill/>
          <a:effectLst>
            <a:glow rad="63500">
              <a:srgbClr val="00FF00">
                <a:alpha val="7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feld 23"/>
          <p:cNvSpPr txBox="1"/>
          <p:nvPr/>
        </p:nvSpPr>
        <p:spPr>
          <a:xfrm>
            <a:off x="2555777" y="2483604"/>
            <a:ext cx="6327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OCR A Std" pitchFamily="49" charset="0"/>
              </a:rPr>
              <a:t>Inhomogenes Oszillierendes E-Feld durch kurzen Laserpuls</a:t>
            </a:r>
            <a:endParaRPr lang="de-DE" sz="2000" dirty="0" smtClean="0">
              <a:latin typeface="OCR A Std" pitchFamily="49" charset="0"/>
            </a:endParaRPr>
          </a:p>
        </p:txBody>
      </p:sp>
      <p:pic>
        <p:nvPicPr>
          <p:cNvPr id="31" name="Picture 2" descr="C:\Users\Lucy Westwood\Dropbox\Sophia_Johannes\Unisachen\Laser_Aufzählu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345293"/>
            <a:ext cx="380491" cy="275194"/>
          </a:xfrm>
          <a:prstGeom prst="rect">
            <a:avLst/>
          </a:prstGeom>
          <a:noFill/>
          <a:effectLst>
            <a:glow rad="63500">
              <a:srgbClr val="00FF00">
                <a:alpha val="7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feld 31"/>
              <p:cNvSpPr txBox="1"/>
              <p:nvPr/>
            </p:nvSpPr>
            <p:spPr>
              <a:xfrm>
                <a:off x="2532223" y="3286725"/>
                <a:ext cx="324266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 err="1" smtClean="0">
                    <a:latin typeface="OCR A Std" pitchFamily="49" charset="0"/>
                  </a:rPr>
                  <a:t>Femtosekundenpuls</a:t>
                </a:r>
                <a:r>
                  <a:rPr lang="de-DE" dirty="0" smtClean="0">
                    <a:latin typeface="OCR A Std" pitchFamily="49" charset="0"/>
                  </a:rPr>
                  <a:t>: Beschleunigung auf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de-DE" b="0" i="1" smtClean="0">
                            <a:latin typeface="Cambria Math"/>
                          </a:rPr>
                          <m:t>14</m:t>
                        </m:r>
                      </m:sup>
                    </m:sSup>
                    <m:r>
                      <a:rPr lang="de-DE" b="0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de-DE" b="0" i="1" smtClean="0">
                        <a:latin typeface="Cambria Math"/>
                      </a:rPr>
                      <m:t>𝑔</m:t>
                    </m:r>
                  </m:oMath>
                </a14:m>
                <a:endParaRPr lang="de-DE" sz="2000" dirty="0" smtClean="0">
                  <a:latin typeface="OCR A Std" pitchFamily="49" charset="0"/>
                </a:endParaRPr>
              </a:p>
            </p:txBody>
          </p:sp>
        </mc:Choice>
        <mc:Fallback>
          <p:sp>
            <p:nvSpPr>
              <p:cNvPr id="32" name="Textfeld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2223" y="3286725"/>
                <a:ext cx="3242662" cy="923330"/>
              </a:xfrm>
              <a:prstGeom prst="rect">
                <a:avLst/>
              </a:prstGeom>
              <a:blipFill rotWithShape="1">
                <a:blip r:embed="rId6"/>
                <a:stretch>
                  <a:fillRect l="-1504" t="-3289" r="-4135" b="-131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Picture 2" descr="C:\Users\Lucy Westwood\Dropbox\Sophia_Johannes\Unisachen\Laser_Aufzählu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364438"/>
            <a:ext cx="380491" cy="275194"/>
          </a:xfrm>
          <a:prstGeom prst="rect">
            <a:avLst/>
          </a:prstGeom>
          <a:noFill/>
          <a:effectLst>
            <a:glow rad="63500">
              <a:srgbClr val="00FF00">
                <a:alpha val="7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feld 33"/>
          <p:cNvSpPr txBox="1"/>
          <p:nvPr/>
        </p:nvSpPr>
        <p:spPr>
          <a:xfrm>
            <a:off x="2532223" y="4305870"/>
            <a:ext cx="3242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OCR A Std" pitchFamily="49" charset="0"/>
              </a:rPr>
              <a:t>Nutzung als Triebwerk</a:t>
            </a:r>
            <a:endParaRPr lang="de-DE" sz="2000" dirty="0" smtClean="0">
              <a:latin typeface="OCR A Std" pitchFamily="49" charset="0"/>
            </a:endParaRPr>
          </a:p>
        </p:txBody>
      </p:sp>
      <p:sp>
        <p:nvSpPr>
          <p:cNvPr id="35" name="Textfeld 34"/>
          <p:cNvSpPr txBox="1"/>
          <p:nvPr/>
        </p:nvSpPr>
        <p:spPr>
          <a:xfrm>
            <a:off x="97846" y="6414176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OCR A Std" pitchFamily="49" charset="0"/>
              </a:rPr>
              <a:t>20</a:t>
            </a:r>
            <a:endParaRPr lang="de-DE" dirty="0">
              <a:latin typeface="OCR A Std" pitchFamily="49" charset="0"/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8235092" y="5452272"/>
            <a:ext cx="7377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OCR A Std" pitchFamily="49" charset="0"/>
              </a:rPr>
              <a:t>[A15]</a:t>
            </a:r>
            <a:endParaRPr lang="de-DE" sz="1200" dirty="0">
              <a:latin typeface="OCR A Std" pitchFamily="49" charset="0"/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1907704" y="6093296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OCR A Std" pitchFamily="49" charset="0"/>
              </a:rPr>
              <a:t>[A15], [12] </a:t>
            </a:r>
            <a:r>
              <a:rPr lang="de-DE" sz="1200" dirty="0">
                <a:latin typeface="OCR A Std" pitchFamily="49" charset="0"/>
              </a:rPr>
              <a:t>Gregory D. </a:t>
            </a:r>
            <a:r>
              <a:rPr lang="de-DE" sz="1200" dirty="0" err="1">
                <a:latin typeface="OCR A Std" pitchFamily="49" charset="0"/>
              </a:rPr>
              <a:t>Emsellem</a:t>
            </a:r>
            <a:r>
              <a:rPr lang="de-DE" sz="1200" dirty="0">
                <a:latin typeface="OCR A Std" pitchFamily="49" charset="0"/>
              </a:rPr>
              <a:t>; </a:t>
            </a:r>
            <a:r>
              <a:rPr lang="de-DE" sz="1200" dirty="0" err="1">
                <a:latin typeface="OCR A Std" pitchFamily="49" charset="0"/>
              </a:rPr>
              <a:t>Electrodeless</a:t>
            </a:r>
            <a:r>
              <a:rPr lang="de-DE" sz="1200" dirty="0">
                <a:latin typeface="OCR A Std" pitchFamily="49" charset="0"/>
              </a:rPr>
              <a:t> </a:t>
            </a:r>
            <a:r>
              <a:rPr lang="de-DE" sz="1200" dirty="0" err="1">
                <a:latin typeface="OCR A Std" pitchFamily="49" charset="0"/>
              </a:rPr>
              <a:t>plasma</a:t>
            </a:r>
            <a:r>
              <a:rPr lang="de-DE" sz="1200" dirty="0">
                <a:latin typeface="OCR A Std" pitchFamily="49" charset="0"/>
              </a:rPr>
              <a:t> </a:t>
            </a:r>
            <a:r>
              <a:rPr lang="de-DE" sz="1200" dirty="0" err="1">
                <a:latin typeface="OCR A Std" pitchFamily="49" charset="0"/>
              </a:rPr>
              <a:t>thruster</a:t>
            </a:r>
            <a:r>
              <a:rPr lang="de-DE" sz="1200" dirty="0">
                <a:latin typeface="OCR A Std" pitchFamily="49" charset="0"/>
              </a:rPr>
              <a:t> design; </a:t>
            </a:r>
            <a:r>
              <a:rPr lang="en-US" sz="1200" dirty="0">
                <a:latin typeface="OCR A Std" pitchFamily="49" charset="0"/>
              </a:rPr>
              <a:t>The </a:t>
            </a:r>
            <a:r>
              <a:rPr lang="en-US" sz="1200" dirty="0" err="1">
                <a:latin typeface="OCR A Std" pitchFamily="49" charset="0"/>
              </a:rPr>
              <a:t>Elwing</a:t>
            </a:r>
            <a:r>
              <a:rPr lang="en-US" sz="1200" dirty="0">
                <a:latin typeface="OCR A Std" pitchFamily="49" charset="0"/>
              </a:rPr>
              <a:t> Company, Wilmington, 2005</a:t>
            </a:r>
            <a:endParaRPr lang="de-DE" sz="1200" dirty="0">
              <a:latin typeface="OCR A Std" pitchFamily="49" charset="0"/>
            </a:endParaRPr>
          </a:p>
          <a:p>
            <a:endParaRPr lang="de-DE" sz="1200" dirty="0">
              <a:latin typeface="OCR A Std" pitchFamily="49" charset="0"/>
            </a:endParaRPr>
          </a:p>
        </p:txBody>
      </p:sp>
      <p:sp>
        <p:nvSpPr>
          <p:cNvPr id="38" name="Textfeld 37"/>
          <p:cNvSpPr txBox="1"/>
          <p:nvPr/>
        </p:nvSpPr>
        <p:spPr>
          <a:xfrm>
            <a:off x="1907704" y="6454428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OCR A Std" pitchFamily="49" charset="0"/>
              </a:rPr>
              <a:t>[13] </a:t>
            </a:r>
            <a:r>
              <a:rPr lang="de-DE" sz="1200" dirty="0">
                <a:latin typeface="OCR A Std" pitchFamily="49" charset="0"/>
              </a:rPr>
              <a:t>pro-physik.de/</a:t>
            </a:r>
            <a:r>
              <a:rPr lang="de-DE" sz="1200" dirty="0" err="1">
                <a:latin typeface="OCR A Std" pitchFamily="49" charset="0"/>
              </a:rPr>
              <a:t>details</a:t>
            </a:r>
            <a:r>
              <a:rPr lang="de-DE" sz="1200" dirty="0" smtClean="0">
                <a:latin typeface="OCR A Std" pitchFamily="49" charset="0"/>
              </a:rPr>
              <a:t>/.../</a:t>
            </a:r>
            <a:r>
              <a:rPr lang="de-DE" sz="1200" dirty="0" err="1">
                <a:latin typeface="OCR A Std" pitchFamily="49" charset="0"/>
              </a:rPr>
              <a:t>news.html?laid</a:t>
            </a:r>
            <a:r>
              <a:rPr lang="de-DE" sz="1200" dirty="0">
                <a:latin typeface="OCR A Std" pitchFamily="49" charset="0"/>
              </a:rPr>
              <a:t>=12335</a:t>
            </a:r>
          </a:p>
          <a:p>
            <a:endParaRPr lang="de-DE" sz="1200" dirty="0">
              <a:latin typeface="OCR A Std" pitchFamily="49" charset="0"/>
            </a:endParaRPr>
          </a:p>
          <a:p>
            <a:endParaRPr lang="de-DE" sz="1200" dirty="0">
              <a:latin typeface="OCR A Std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28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-1" y="757599"/>
            <a:ext cx="1863611" cy="6100401"/>
          </a:xfrm>
          <a:prstGeom prst="rect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Rechteck 1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4572000" y="151519"/>
            <a:ext cx="4310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latin typeface="OCR A Std" pitchFamily="49" charset="0"/>
              </a:rPr>
              <a:t>Aktuelle Forschung</a:t>
            </a:r>
            <a:endParaRPr lang="de-DE" sz="2400" b="1" dirty="0">
              <a:latin typeface="OCR A Std" pitchFamily="49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2051720" y="903040"/>
            <a:ext cx="57631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latin typeface="OCR A Std" pitchFamily="49" charset="0"/>
              </a:rPr>
              <a:t>Nichtlineare </a:t>
            </a:r>
            <a:r>
              <a:rPr lang="de-DE" sz="2000" b="1" dirty="0" smtClean="0">
                <a:latin typeface="OCR A Std" pitchFamily="49" charset="0"/>
              </a:rPr>
              <a:t>Optik - Ausblick</a:t>
            </a:r>
            <a:endParaRPr lang="de-DE" sz="2000" b="1" dirty="0" smtClean="0">
              <a:latin typeface="OCR A Std" pitchFamily="49" charset="0"/>
            </a:endParaRPr>
          </a:p>
        </p:txBody>
      </p:sp>
      <p:cxnSp>
        <p:nvCxnSpPr>
          <p:cNvPr id="11" name="Gerade Verbindung 10"/>
          <p:cNvCxnSpPr>
            <a:stCxn id="9" idx="1"/>
          </p:cNvCxnSpPr>
          <p:nvPr/>
        </p:nvCxnSpPr>
        <p:spPr>
          <a:xfrm flipH="1">
            <a:off x="949788" y="382351"/>
            <a:ext cx="3118156" cy="0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Gerade Verbindung 18"/>
          <p:cNvCxnSpPr/>
          <p:nvPr/>
        </p:nvCxnSpPr>
        <p:spPr>
          <a:xfrm flipV="1">
            <a:off x="949788" y="382353"/>
            <a:ext cx="0" cy="4312916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Rechteck 8"/>
          <p:cNvSpPr/>
          <p:nvPr/>
        </p:nvSpPr>
        <p:spPr>
          <a:xfrm>
            <a:off x="4067944" y="238335"/>
            <a:ext cx="504056" cy="2880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cxnSp>
        <p:nvCxnSpPr>
          <p:cNvPr id="20" name="Gerade Verbindung 19"/>
          <p:cNvCxnSpPr/>
          <p:nvPr/>
        </p:nvCxnSpPr>
        <p:spPr>
          <a:xfrm flipH="1">
            <a:off x="766659" y="217372"/>
            <a:ext cx="329957" cy="32995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feld 21"/>
          <p:cNvSpPr txBox="1"/>
          <p:nvPr/>
        </p:nvSpPr>
        <p:spPr>
          <a:xfrm>
            <a:off x="179512" y="5157192"/>
            <a:ext cx="15311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 smtClean="0">
                <a:latin typeface="OCR A Std" pitchFamily="49" charset="0"/>
              </a:rPr>
              <a:t>Zusammenf.</a:t>
            </a:r>
            <a:endParaRPr lang="de-DE" sz="1400" b="1" dirty="0" smtClean="0">
              <a:effectLst/>
              <a:latin typeface="OCR A Std" pitchFamily="49" charset="0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223138" y="4541381"/>
            <a:ext cx="13965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 smtClean="0">
                <a:effectLst>
                  <a:glow rad="368300">
                    <a:srgbClr val="00FF00">
                      <a:alpha val="75000"/>
                    </a:srgbClr>
                  </a:glow>
                </a:effectLst>
                <a:latin typeface="OCR A Std" pitchFamily="49" charset="0"/>
              </a:rPr>
              <a:t>Forschung</a:t>
            </a:r>
            <a:endParaRPr lang="de-DE" sz="1400" b="1" dirty="0" smtClean="0">
              <a:effectLst/>
              <a:latin typeface="OCR A Std" pitchFamily="49" charset="0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97847" y="3925572"/>
            <a:ext cx="16658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 smtClean="0">
                <a:effectLst>
                  <a:glow rad="368300">
                    <a:srgbClr val="00FF00">
                      <a:alpha val="40000"/>
                    </a:srgbClr>
                  </a:glow>
                </a:effectLst>
                <a:latin typeface="OCR A Std" pitchFamily="49" charset="0"/>
              </a:rPr>
              <a:t>Anwendungen</a:t>
            </a:r>
          </a:p>
        </p:txBody>
      </p:sp>
      <p:sp>
        <p:nvSpPr>
          <p:cNvPr id="27" name="Textfeld 26"/>
          <p:cNvSpPr txBox="1"/>
          <p:nvPr/>
        </p:nvSpPr>
        <p:spPr>
          <a:xfrm>
            <a:off x="-27440" y="3309763"/>
            <a:ext cx="1935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 smtClean="0">
                <a:effectLst>
                  <a:glow rad="368300">
                    <a:srgbClr val="00FF00">
                      <a:alpha val="40000"/>
                    </a:srgbClr>
                  </a:glow>
                </a:effectLst>
                <a:latin typeface="OCR A Std" pitchFamily="49" charset="0"/>
              </a:rPr>
              <a:t>Eigenschaften</a:t>
            </a:r>
          </a:p>
        </p:txBody>
      </p:sp>
      <p:sp>
        <p:nvSpPr>
          <p:cNvPr id="28" name="Textfeld 27"/>
          <p:cNvSpPr txBox="1"/>
          <p:nvPr/>
        </p:nvSpPr>
        <p:spPr>
          <a:xfrm>
            <a:off x="285780" y="2693954"/>
            <a:ext cx="12618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 smtClean="0">
                <a:effectLst>
                  <a:glow rad="368300">
                    <a:srgbClr val="00FF00">
                      <a:alpha val="40000"/>
                    </a:srgbClr>
                  </a:glow>
                </a:effectLst>
                <a:latin typeface="OCR A Std" pitchFamily="49" charset="0"/>
              </a:rPr>
              <a:t>Bauarten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285780" y="1462336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 smtClean="0">
                <a:effectLst>
                  <a:glow rad="368300">
                    <a:srgbClr val="00FF00">
                      <a:alpha val="40000"/>
                    </a:srgbClr>
                  </a:glow>
                </a:effectLst>
                <a:latin typeface="OCR A Std" pitchFamily="49" charset="0"/>
              </a:rPr>
              <a:t>Historie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35204" y="2078145"/>
            <a:ext cx="1800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 smtClean="0">
                <a:effectLst>
                  <a:glow rad="368300">
                    <a:srgbClr val="00FF00">
                      <a:alpha val="40000"/>
                    </a:srgbClr>
                  </a:glow>
                </a:effectLst>
                <a:latin typeface="OCR A Std" pitchFamily="49" charset="0"/>
              </a:rPr>
              <a:t>Laserprinzip</a:t>
            </a:r>
            <a:endParaRPr lang="de-DE" sz="1400" b="1" dirty="0">
              <a:effectLst>
                <a:glow rad="368300">
                  <a:srgbClr val="00FF00">
                    <a:alpha val="40000"/>
                  </a:srgbClr>
                </a:glow>
              </a:effectLst>
              <a:latin typeface="OCR A Std" pitchFamily="49" charset="0"/>
            </a:endParaRPr>
          </a:p>
        </p:txBody>
      </p:sp>
      <p:sp>
        <p:nvSpPr>
          <p:cNvPr id="33" name="Textfeld 32"/>
          <p:cNvSpPr txBox="1"/>
          <p:nvPr/>
        </p:nvSpPr>
        <p:spPr>
          <a:xfrm>
            <a:off x="2585281" y="1412776"/>
            <a:ext cx="6379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OCR A Std" pitchFamily="49" charset="0"/>
              </a:rPr>
              <a:t>Entdeckung nichtlinearer optischer Effekte mithilfe des Lasers</a:t>
            </a:r>
            <a:endParaRPr lang="de-DE" sz="2000" dirty="0" smtClean="0">
              <a:latin typeface="OCR A Std" pitchFamily="49" charset="0"/>
            </a:endParaRPr>
          </a:p>
        </p:txBody>
      </p:sp>
      <p:pic>
        <p:nvPicPr>
          <p:cNvPr id="34" name="Picture 2" descr="C:\Users\Lucy Westwood\Dropbox\Sophia_Johannes\Unisachen\Laser_Aufzählu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494919"/>
            <a:ext cx="380491" cy="275194"/>
          </a:xfrm>
          <a:prstGeom prst="rect">
            <a:avLst/>
          </a:prstGeom>
          <a:noFill/>
          <a:effectLst>
            <a:glow rad="63500">
              <a:srgbClr val="00FF00">
                <a:alpha val="7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C:\Users\Lucy Westwood\Dropbox\Sophia_Johannes\Unisachen\Laser_Aufzählu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262252"/>
            <a:ext cx="380491" cy="275194"/>
          </a:xfrm>
          <a:prstGeom prst="rect">
            <a:avLst/>
          </a:prstGeom>
          <a:noFill/>
          <a:effectLst>
            <a:glow rad="63500">
              <a:srgbClr val="00FF00">
                <a:alpha val="7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feld 35"/>
          <p:cNvSpPr txBox="1"/>
          <p:nvPr/>
        </p:nvSpPr>
        <p:spPr>
          <a:xfrm>
            <a:off x="2555777" y="3203684"/>
            <a:ext cx="6327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OCR A Std" pitchFamily="49" charset="0"/>
              </a:rPr>
              <a:t>Frequenzverdopplung in nichtlinearen Medien </a:t>
            </a:r>
            <a:endParaRPr lang="de-DE" sz="2000" dirty="0" smtClean="0">
              <a:latin typeface="OCR A Std" pitchFamily="49" charset="0"/>
            </a:endParaRPr>
          </a:p>
        </p:txBody>
      </p:sp>
      <p:pic>
        <p:nvPicPr>
          <p:cNvPr id="3074" name="Picture 2" descr="C:\Users\Lucy Westwood\Dropbox\Vorträge\Laser\Bilder\Frequenzverdopplun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850015"/>
            <a:ext cx="4395838" cy="180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feld 40"/>
          <p:cNvSpPr txBox="1"/>
          <p:nvPr/>
        </p:nvSpPr>
        <p:spPr>
          <a:xfrm>
            <a:off x="2585281" y="2278613"/>
            <a:ext cx="6379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OCR A Std" pitchFamily="49" charset="0"/>
              </a:rPr>
              <a:t>Zusammenhang zwischen E-Feld und Polarisation nicht-linear</a:t>
            </a:r>
            <a:endParaRPr lang="de-DE" sz="2000" dirty="0" smtClean="0">
              <a:latin typeface="OCR A Std" pitchFamily="49" charset="0"/>
            </a:endParaRPr>
          </a:p>
        </p:txBody>
      </p:sp>
      <p:pic>
        <p:nvPicPr>
          <p:cNvPr id="42" name="Picture 2" descr="C:\Users\Lucy Westwood\Dropbox\Sophia_Johannes\Unisachen\Laser_Aufzählu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360756"/>
            <a:ext cx="380491" cy="275194"/>
          </a:xfrm>
          <a:prstGeom prst="rect">
            <a:avLst/>
          </a:prstGeom>
          <a:noFill/>
          <a:effectLst>
            <a:glow rad="63500">
              <a:srgbClr val="00FF00">
                <a:alpha val="7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feld 42"/>
          <p:cNvSpPr txBox="1"/>
          <p:nvPr/>
        </p:nvSpPr>
        <p:spPr>
          <a:xfrm>
            <a:off x="97846" y="6414176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OCR A Std" pitchFamily="49" charset="0"/>
              </a:rPr>
              <a:t>21</a:t>
            </a:r>
            <a:endParaRPr lang="de-DE" dirty="0">
              <a:latin typeface="OCR A Std" pitchFamily="49" charset="0"/>
            </a:endParaRPr>
          </a:p>
        </p:txBody>
      </p:sp>
      <p:sp>
        <p:nvSpPr>
          <p:cNvPr id="44" name="Textfeld 43"/>
          <p:cNvSpPr txBox="1"/>
          <p:nvPr/>
        </p:nvSpPr>
        <p:spPr>
          <a:xfrm>
            <a:off x="1907704" y="6558443"/>
            <a:ext cx="7632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OCR A Std" pitchFamily="49" charset="0"/>
              </a:rPr>
              <a:t>[14] </a:t>
            </a:r>
            <a:r>
              <a:rPr lang="de-DE" sz="1200" dirty="0">
                <a:latin typeface="OCR A Std" pitchFamily="49" charset="0"/>
              </a:rPr>
              <a:t>htw-aalen.de</a:t>
            </a:r>
            <a:r>
              <a:rPr lang="de-DE" sz="1200" dirty="0" smtClean="0">
                <a:latin typeface="OCR A Std" pitchFamily="49" charset="0"/>
              </a:rPr>
              <a:t>/.../</a:t>
            </a:r>
            <a:r>
              <a:rPr lang="de-DE" sz="1200" dirty="0" err="1">
                <a:latin typeface="OCR A Std" pitchFamily="49" charset="0"/>
              </a:rPr>
              <a:t>publikationen</a:t>
            </a:r>
            <a:r>
              <a:rPr lang="de-DE" sz="1200" dirty="0" smtClean="0">
                <a:latin typeface="OCR A Std" pitchFamily="49" charset="0"/>
              </a:rPr>
              <a:t>/.../</a:t>
            </a:r>
            <a:r>
              <a:rPr lang="de-DE" sz="1200" dirty="0">
                <a:latin typeface="OCR A Std" pitchFamily="49" charset="0"/>
              </a:rPr>
              <a:t>09_04_linieareoptik.pdf</a:t>
            </a:r>
          </a:p>
          <a:p>
            <a:endParaRPr lang="de-DE" sz="1200" dirty="0">
              <a:latin typeface="OCR A Std" pitchFamily="49" charset="0"/>
            </a:endParaRPr>
          </a:p>
          <a:p>
            <a:endParaRPr lang="de-DE" sz="1200" dirty="0">
              <a:latin typeface="OCR A Std" pitchFamily="49" charset="0"/>
            </a:endParaRPr>
          </a:p>
          <a:p>
            <a:endParaRPr lang="de-DE" sz="1200" dirty="0">
              <a:latin typeface="OCR A Std" pitchFamily="49" charset="0"/>
            </a:endParaRPr>
          </a:p>
        </p:txBody>
      </p:sp>
      <p:sp>
        <p:nvSpPr>
          <p:cNvPr id="45" name="Textfeld 44"/>
          <p:cNvSpPr txBox="1"/>
          <p:nvPr/>
        </p:nvSpPr>
        <p:spPr>
          <a:xfrm>
            <a:off x="7445985" y="5530594"/>
            <a:ext cx="7377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OCR A Std" pitchFamily="49" charset="0"/>
              </a:rPr>
              <a:t>[A16]</a:t>
            </a:r>
            <a:endParaRPr lang="de-DE" sz="1200" dirty="0">
              <a:latin typeface="OCR A Std" pitchFamily="49" charset="0"/>
            </a:endParaRPr>
          </a:p>
        </p:txBody>
      </p:sp>
      <p:sp>
        <p:nvSpPr>
          <p:cNvPr id="46" name="Textfeld 45"/>
          <p:cNvSpPr txBox="1"/>
          <p:nvPr/>
        </p:nvSpPr>
        <p:spPr>
          <a:xfrm>
            <a:off x="1907704" y="6320353"/>
            <a:ext cx="74888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OCR A Std" pitchFamily="49" charset="0"/>
              </a:rPr>
              <a:t>[A16] wikimedia.org/</a:t>
            </a:r>
            <a:r>
              <a:rPr lang="de-DE" sz="1200" dirty="0" err="1">
                <a:latin typeface="OCR A Std" pitchFamily="49" charset="0"/>
              </a:rPr>
              <a:t>wikipedia</a:t>
            </a:r>
            <a:r>
              <a:rPr lang="de-DE" sz="1200" dirty="0">
                <a:latin typeface="OCR A Std" pitchFamily="49" charset="0"/>
              </a:rPr>
              <a:t>/de/9/93/Frequenzverdopplung.png</a:t>
            </a:r>
          </a:p>
        </p:txBody>
      </p:sp>
    </p:spTree>
    <p:extLst>
      <p:ext uri="{BB962C8B-B14F-4D97-AF65-F5344CB8AC3E}">
        <p14:creationId xmlns:p14="http://schemas.microsoft.com/office/powerpoint/2010/main" val="222428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/>
          <p:cNvSpPr/>
          <p:nvPr/>
        </p:nvSpPr>
        <p:spPr>
          <a:xfrm>
            <a:off x="-1" y="757599"/>
            <a:ext cx="1863611" cy="6100401"/>
          </a:xfrm>
          <a:prstGeom prst="rect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Rechteck 1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5148064" y="151519"/>
            <a:ext cx="36231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latin typeface="OCR A Std" pitchFamily="49" charset="0"/>
              </a:rPr>
              <a:t>Zusammenfassung</a:t>
            </a:r>
            <a:endParaRPr lang="de-DE" sz="2400" b="1" dirty="0">
              <a:latin typeface="OCR A Std" pitchFamily="49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585281" y="1462592"/>
            <a:ext cx="6379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OCR A Std" pitchFamily="49" charset="0"/>
              </a:rPr>
              <a:t>Entwicklung von vielen Forschern, 1960 erstmalig realisiert</a:t>
            </a:r>
          </a:p>
        </p:txBody>
      </p:sp>
      <p:cxnSp>
        <p:nvCxnSpPr>
          <p:cNvPr id="11" name="Gerade Verbindung 10"/>
          <p:cNvCxnSpPr>
            <a:stCxn id="9" idx="1"/>
          </p:cNvCxnSpPr>
          <p:nvPr/>
        </p:nvCxnSpPr>
        <p:spPr>
          <a:xfrm flipH="1">
            <a:off x="949788" y="382351"/>
            <a:ext cx="3622212" cy="3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Gerade Verbindung 18"/>
          <p:cNvCxnSpPr/>
          <p:nvPr/>
        </p:nvCxnSpPr>
        <p:spPr>
          <a:xfrm flipV="1">
            <a:off x="949788" y="382354"/>
            <a:ext cx="0" cy="4928726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Rechteck 8"/>
          <p:cNvSpPr/>
          <p:nvPr/>
        </p:nvSpPr>
        <p:spPr>
          <a:xfrm>
            <a:off x="4572000" y="238335"/>
            <a:ext cx="504056" cy="2880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cxnSp>
        <p:nvCxnSpPr>
          <p:cNvPr id="20" name="Gerade Verbindung 19"/>
          <p:cNvCxnSpPr/>
          <p:nvPr/>
        </p:nvCxnSpPr>
        <p:spPr>
          <a:xfrm flipH="1">
            <a:off x="766659" y="217372"/>
            <a:ext cx="329957" cy="32995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2585281" y="2492896"/>
            <a:ext cx="6379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OCR A Std" pitchFamily="49" charset="0"/>
              </a:rPr>
              <a:t>Basiert auf stimulierter Emission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2585281" y="3501008"/>
            <a:ext cx="6379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OCR A Std" pitchFamily="49" charset="0"/>
              </a:rPr>
              <a:t>Verschiedenste Bauarten mit verschiedensten Materialien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2585281" y="5628406"/>
            <a:ext cx="63792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OCR A Std" pitchFamily="49" charset="0"/>
              </a:rPr>
              <a:t>Viele alltägliche Anwendungen aber auch in aktueller Forschung ein wichtiges Thema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2585280" y="4509120"/>
            <a:ext cx="6379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OCR A Std" pitchFamily="49" charset="0"/>
              </a:rPr>
              <a:t>Bietet wichtige Eigenschaften und Möglichkeiten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179514" y="5157192"/>
            <a:ext cx="15311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 smtClean="0">
                <a:effectLst>
                  <a:glow rad="368300">
                    <a:srgbClr val="00FF00">
                      <a:alpha val="75000"/>
                    </a:srgbClr>
                  </a:glow>
                </a:effectLst>
                <a:latin typeface="OCR A Std" pitchFamily="49" charset="0"/>
              </a:rPr>
              <a:t>Zusammenf</a:t>
            </a:r>
            <a:r>
              <a:rPr lang="de-DE" sz="1400" b="1" dirty="0" smtClean="0">
                <a:latin typeface="OCR A Std" pitchFamily="49" charset="0"/>
              </a:rPr>
              <a:t>.</a:t>
            </a:r>
            <a:endParaRPr lang="de-DE" sz="1400" b="1" dirty="0" smtClean="0">
              <a:effectLst/>
              <a:latin typeface="OCR A Std" pitchFamily="49" charset="0"/>
            </a:endParaRPr>
          </a:p>
        </p:txBody>
      </p:sp>
      <p:pic>
        <p:nvPicPr>
          <p:cNvPr id="30" name="Picture 2" descr="C:\Users\Lucy Westwood\Dropbox\Sophia_Johannes\Unisachen\Laser_Aufzählu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732" y="1494919"/>
            <a:ext cx="380491" cy="275194"/>
          </a:xfrm>
          <a:prstGeom prst="rect">
            <a:avLst/>
          </a:prstGeom>
          <a:noFill/>
          <a:effectLst>
            <a:glow rad="63500">
              <a:srgbClr val="00FF00">
                <a:alpha val="7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C:\Users\Lucy Westwood\Dropbox\Sophia_Johannes\Unisachen\Laser_Aufzählu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732" y="2536517"/>
            <a:ext cx="380491" cy="275194"/>
          </a:xfrm>
          <a:prstGeom prst="rect">
            <a:avLst/>
          </a:prstGeom>
          <a:noFill/>
          <a:effectLst>
            <a:glow rad="63500">
              <a:srgbClr val="00FF00">
                <a:alpha val="7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C:\Users\Lucy Westwood\Dropbox\Sophia_Johannes\Unisachen\Laser_Aufzählu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732" y="3578115"/>
            <a:ext cx="380491" cy="275194"/>
          </a:xfrm>
          <a:prstGeom prst="rect">
            <a:avLst/>
          </a:prstGeom>
          <a:noFill/>
          <a:effectLst>
            <a:glow rad="63500">
              <a:srgbClr val="00FF00">
                <a:alpha val="7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C:\Users\Lucy Westwood\Dropbox\Sophia_Johannes\Unisachen\Laser_Aufzählu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732" y="4619713"/>
            <a:ext cx="380491" cy="275194"/>
          </a:xfrm>
          <a:prstGeom prst="rect">
            <a:avLst/>
          </a:prstGeom>
          <a:noFill/>
          <a:effectLst>
            <a:glow rad="63500">
              <a:srgbClr val="00FF00">
                <a:alpha val="7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C:\Users\Lucy Westwood\Dropbox\Sophia_Johannes\Unisachen\Laser_Aufzählu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732" y="5661312"/>
            <a:ext cx="380491" cy="275194"/>
          </a:xfrm>
          <a:prstGeom prst="rect">
            <a:avLst/>
          </a:prstGeom>
          <a:noFill/>
          <a:effectLst>
            <a:glow rad="63500">
              <a:srgbClr val="00FF00">
                <a:alpha val="7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feld 42"/>
          <p:cNvSpPr txBox="1"/>
          <p:nvPr/>
        </p:nvSpPr>
        <p:spPr>
          <a:xfrm>
            <a:off x="223138" y="4541381"/>
            <a:ext cx="13965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 smtClean="0">
                <a:effectLst>
                  <a:glow rad="368300">
                    <a:srgbClr val="00FF00">
                      <a:alpha val="40000"/>
                    </a:srgbClr>
                  </a:glow>
                </a:effectLst>
                <a:latin typeface="OCR A Std" pitchFamily="49" charset="0"/>
              </a:rPr>
              <a:t>Forschung</a:t>
            </a:r>
          </a:p>
        </p:txBody>
      </p:sp>
      <p:sp>
        <p:nvSpPr>
          <p:cNvPr id="44" name="Textfeld 43"/>
          <p:cNvSpPr txBox="1"/>
          <p:nvPr/>
        </p:nvSpPr>
        <p:spPr>
          <a:xfrm>
            <a:off x="97847" y="3925572"/>
            <a:ext cx="16658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 smtClean="0">
                <a:effectLst>
                  <a:glow rad="368300">
                    <a:srgbClr val="00FF00">
                      <a:alpha val="40000"/>
                    </a:srgbClr>
                  </a:glow>
                </a:effectLst>
                <a:latin typeface="OCR A Std" pitchFamily="49" charset="0"/>
              </a:rPr>
              <a:t>Anwendungen</a:t>
            </a:r>
          </a:p>
        </p:txBody>
      </p:sp>
      <p:sp>
        <p:nvSpPr>
          <p:cNvPr id="45" name="Textfeld 44"/>
          <p:cNvSpPr txBox="1"/>
          <p:nvPr/>
        </p:nvSpPr>
        <p:spPr>
          <a:xfrm>
            <a:off x="-27440" y="3309763"/>
            <a:ext cx="1935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 smtClean="0">
                <a:effectLst>
                  <a:glow rad="368300">
                    <a:srgbClr val="00FF00">
                      <a:alpha val="40000"/>
                    </a:srgbClr>
                  </a:glow>
                </a:effectLst>
                <a:latin typeface="OCR A Std" pitchFamily="49" charset="0"/>
              </a:rPr>
              <a:t>Eigenschaften</a:t>
            </a:r>
          </a:p>
        </p:txBody>
      </p:sp>
      <p:sp>
        <p:nvSpPr>
          <p:cNvPr id="46" name="Textfeld 45"/>
          <p:cNvSpPr txBox="1"/>
          <p:nvPr/>
        </p:nvSpPr>
        <p:spPr>
          <a:xfrm>
            <a:off x="285780" y="2693954"/>
            <a:ext cx="12618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 smtClean="0">
                <a:effectLst>
                  <a:glow rad="368300">
                    <a:srgbClr val="00FF00">
                      <a:alpha val="40000"/>
                    </a:srgbClr>
                  </a:glow>
                </a:effectLst>
                <a:latin typeface="OCR A Std" pitchFamily="49" charset="0"/>
              </a:rPr>
              <a:t>Bauarten</a:t>
            </a:r>
          </a:p>
        </p:txBody>
      </p:sp>
      <p:sp>
        <p:nvSpPr>
          <p:cNvPr id="47" name="Textfeld 46"/>
          <p:cNvSpPr txBox="1"/>
          <p:nvPr/>
        </p:nvSpPr>
        <p:spPr>
          <a:xfrm>
            <a:off x="285780" y="1462336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 smtClean="0">
                <a:effectLst>
                  <a:glow rad="368300">
                    <a:srgbClr val="00FF00">
                      <a:alpha val="40000"/>
                    </a:srgbClr>
                  </a:glow>
                </a:effectLst>
                <a:latin typeface="OCR A Std" pitchFamily="49" charset="0"/>
              </a:rPr>
              <a:t>Historie</a:t>
            </a:r>
          </a:p>
        </p:txBody>
      </p:sp>
      <p:sp>
        <p:nvSpPr>
          <p:cNvPr id="48" name="Textfeld 47"/>
          <p:cNvSpPr txBox="1"/>
          <p:nvPr/>
        </p:nvSpPr>
        <p:spPr>
          <a:xfrm>
            <a:off x="35204" y="2078145"/>
            <a:ext cx="1800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 smtClean="0">
                <a:effectLst>
                  <a:glow rad="368300">
                    <a:srgbClr val="00FF00">
                      <a:alpha val="40000"/>
                    </a:srgbClr>
                  </a:glow>
                </a:effectLst>
                <a:latin typeface="OCR A Std" pitchFamily="49" charset="0"/>
              </a:rPr>
              <a:t>Laserprinzip</a:t>
            </a:r>
            <a:endParaRPr lang="de-DE" sz="1400" b="1" dirty="0">
              <a:effectLst>
                <a:glow rad="368300">
                  <a:srgbClr val="00FF00">
                    <a:alpha val="40000"/>
                  </a:srgbClr>
                </a:glow>
              </a:effectLst>
              <a:latin typeface="OCR A Std" pitchFamily="49" charset="0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97846" y="6414176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OCR A Std" pitchFamily="49" charset="0"/>
              </a:rPr>
              <a:t>22</a:t>
            </a:r>
            <a:endParaRPr lang="de-DE" dirty="0">
              <a:latin typeface="OCR A Std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42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503548" y="5608404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smtClean="0">
                <a:latin typeface="OCR A Std" pitchFamily="49" charset="0"/>
              </a:rPr>
              <a:t>Danke für die Aufmerksamkeit!</a:t>
            </a:r>
            <a:endParaRPr lang="de-DE" sz="2800" dirty="0">
              <a:latin typeface="OCR A Std" pitchFamily="49" charset="0"/>
            </a:endParaRPr>
          </a:p>
        </p:txBody>
      </p:sp>
      <p:pic>
        <p:nvPicPr>
          <p:cNvPr id="3074" name="Picture 2" descr="File:DIN 4844-2 Warnung vor Laserstrahl D-W010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476672"/>
            <a:ext cx="5715000" cy="500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635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7260430" y="188640"/>
            <a:ext cx="17892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latin typeface="OCR A Std" pitchFamily="49" charset="0"/>
              </a:rPr>
              <a:t>Quellen</a:t>
            </a:r>
            <a:endParaRPr lang="de-DE" sz="2400" b="1" dirty="0">
              <a:latin typeface="OCR A Std" pitchFamily="49" charset="0"/>
            </a:endParaRPr>
          </a:p>
        </p:txBody>
      </p:sp>
      <p:cxnSp>
        <p:nvCxnSpPr>
          <p:cNvPr id="11" name="Gerade Verbindung 10"/>
          <p:cNvCxnSpPr>
            <a:stCxn id="9" idx="1"/>
            <a:endCxn id="2" idx="1"/>
          </p:cNvCxnSpPr>
          <p:nvPr/>
        </p:nvCxnSpPr>
        <p:spPr>
          <a:xfrm flipH="1">
            <a:off x="0" y="382351"/>
            <a:ext cx="6732240" cy="1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Rechteck 8"/>
          <p:cNvSpPr/>
          <p:nvPr/>
        </p:nvSpPr>
        <p:spPr>
          <a:xfrm>
            <a:off x="6732240" y="238335"/>
            <a:ext cx="504056" cy="2880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4" name="Rechteck 23"/>
          <p:cNvSpPr/>
          <p:nvPr/>
        </p:nvSpPr>
        <p:spPr>
          <a:xfrm>
            <a:off x="-1" y="757599"/>
            <a:ext cx="1863611" cy="6100401"/>
          </a:xfrm>
          <a:prstGeom prst="rect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9" name="Textfeld 28"/>
          <p:cNvSpPr txBox="1"/>
          <p:nvPr/>
        </p:nvSpPr>
        <p:spPr>
          <a:xfrm>
            <a:off x="1907704" y="991761"/>
            <a:ext cx="68210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OCR A Std" pitchFamily="49" charset="0"/>
              </a:rPr>
              <a:t>[1] </a:t>
            </a:r>
            <a:r>
              <a:rPr lang="de-DE" sz="1200" dirty="0" smtClean="0">
                <a:latin typeface="OCR A Std" pitchFamily="49" charset="0"/>
              </a:rPr>
              <a:t>hs-pforzheim.de/.../</a:t>
            </a:r>
            <a:r>
              <a:rPr lang="de-DE" sz="1200" dirty="0">
                <a:latin typeface="OCR A Std" pitchFamily="49" charset="0"/>
              </a:rPr>
              <a:t>GeschichteDesLasers_Verfahren.aspx</a:t>
            </a:r>
            <a:endParaRPr lang="de-DE" sz="1200" dirty="0" smtClean="0">
              <a:latin typeface="OCR A Std" pitchFamily="49" charset="0"/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1907704" y="1335318"/>
            <a:ext cx="42771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OCR A Std" pitchFamily="49" charset="0"/>
              </a:rPr>
              <a:t>[2] </a:t>
            </a:r>
            <a:r>
              <a:rPr lang="de-DE" sz="1200" dirty="0" smtClean="0">
                <a:latin typeface="OCR A Std" pitchFamily="49" charset="0"/>
              </a:rPr>
              <a:t>web.mit.edu/</a:t>
            </a:r>
            <a:r>
              <a:rPr lang="de-DE" sz="1200" dirty="0" err="1" smtClean="0">
                <a:latin typeface="OCR A Std" pitchFamily="49" charset="0"/>
              </a:rPr>
              <a:t>invent</a:t>
            </a:r>
            <a:r>
              <a:rPr lang="de-DE" sz="1200" dirty="0" smtClean="0">
                <a:latin typeface="OCR A Std" pitchFamily="49" charset="0"/>
              </a:rPr>
              <a:t>/</a:t>
            </a:r>
            <a:r>
              <a:rPr lang="de-DE" sz="1200" dirty="0" err="1" smtClean="0">
                <a:latin typeface="OCR A Std" pitchFamily="49" charset="0"/>
              </a:rPr>
              <a:t>iow</a:t>
            </a:r>
            <a:r>
              <a:rPr lang="de-DE" sz="1200" dirty="0" smtClean="0">
                <a:latin typeface="OCR A Std" pitchFamily="49" charset="0"/>
              </a:rPr>
              <a:t>/gould.html</a:t>
            </a:r>
            <a:endParaRPr lang="de-DE" sz="1200" dirty="0">
              <a:latin typeface="OCR A Std" pitchFamily="49" charset="0"/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1907704" y="1678875"/>
            <a:ext cx="54938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OCR A Std" pitchFamily="49" charset="0"/>
              </a:rPr>
              <a:t>[3] </a:t>
            </a:r>
            <a:r>
              <a:rPr lang="de-DE" sz="1200" dirty="0" smtClean="0">
                <a:latin typeface="OCR A Std" pitchFamily="49" charset="0"/>
              </a:rPr>
              <a:t>physik.uni-bielefeld.de</a:t>
            </a:r>
            <a:r>
              <a:rPr lang="de-DE" sz="1200" dirty="0">
                <a:latin typeface="OCR A Std" pitchFamily="49" charset="0"/>
              </a:rPr>
              <a:t>/~yorks/pro13/v9.pdf</a:t>
            </a:r>
            <a:endParaRPr lang="de-DE" sz="1200" dirty="0" smtClean="0">
              <a:latin typeface="OCR A Std" pitchFamily="49" charset="0"/>
            </a:endParaRPr>
          </a:p>
        </p:txBody>
      </p:sp>
      <p:sp>
        <p:nvSpPr>
          <p:cNvPr id="40" name="Textfeld 39"/>
          <p:cNvSpPr txBox="1"/>
          <p:nvPr/>
        </p:nvSpPr>
        <p:spPr>
          <a:xfrm>
            <a:off x="1907704" y="2022432"/>
            <a:ext cx="65998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OCR A Std" pitchFamily="49" charset="0"/>
              </a:rPr>
              <a:t>[4] </a:t>
            </a:r>
            <a:r>
              <a:rPr lang="en-US" sz="1200" i="1" dirty="0">
                <a:latin typeface="OCR A Std" pitchFamily="49" charset="0"/>
              </a:rPr>
              <a:t>Principles of </a:t>
            </a:r>
            <a:r>
              <a:rPr lang="en-US" sz="1200" i="1" dirty="0" smtClean="0">
                <a:latin typeface="OCR A Std" pitchFamily="49" charset="0"/>
              </a:rPr>
              <a:t>Lasers</a:t>
            </a:r>
            <a:r>
              <a:rPr lang="en-US" sz="1200" dirty="0" smtClean="0">
                <a:latin typeface="OCR A Std" pitchFamily="49" charset="0"/>
              </a:rPr>
              <a:t>, </a:t>
            </a:r>
            <a:r>
              <a:rPr lang="en-US" sz="1200" dirty="0" err="1" smtClean="0">
                <a:latin typeface="OCR A Std" pitchFamily="49" charset="0"/>
              </a:rPr>
              <a:t>Orazio</a:t>
            </a:r>
            <a:r>
              <a:rPr lang="en-US" sz="1200" dirty="0" smtClean="0">
                <a:latin typeface="OCR A Std" pitchFamily="49" charset="0"/>
              </a:rPr>
              <a:t> </a:t>
            </a:r>
            <a:r>
              <a:rPr lang="en-US" sz="1200" dirty="0" err="1" smtClean="0">
                <a:latin typeface="OCR A Std" pitchFamily="49" charset="0"/>
              </a:rPr>
              <a:t>Svelto</a:t>
            </a:r>
            <a:r>
              <a:rPr lang="en-US" sz="1200" dirty="0" smtClean="0">
                <a:latin typeface="OCR A Std" pitchFamily="49" charset="0"/>
              </a:rPr>
              <a:t>, Plenum </a:t>
            </a:r>
            <a:r>
              <a:rPr lang="en-US" sz="1200" dirty="0">
                <a:latin typeface="OCR A Std" pitchFamily="49" charset="0"/>
              </a:rPr>
              <a:t>Press </a:t>
            </a:r>
            <a:r>
              <a:rPr lang="en-US" sz="1200" dirty="0" smtClean="0">
                <a:latin typeface="OCR A Std" pitchFamily="49" charset="0"/>
              </a:rPr>
              <a:t>1976</a:t>
            </a:r>
            <a:endParaRPr lang="de-DE" sz="1200" dirty="0">
              <a:latin typeface="OCR A Std" pitchFamily="49" charset="0"/>
            </a:endParaRPr>
          </a:p>
        </p:txBody>
      </p:sp>
      <p:sp>
        <p:nvSpPr>
          <p:cNvPr id="41" name="Textfeld 40"/>
          <p:cNvSpPr txBox="1"/>
          <p:nvPr/>
        </p:nvSpPr>
        <p:spPr>
          <a:xfrm>
            <a:off x="1907704" y="2365989"/>
            <a:ext cx="7156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OCR A Std" pitchFamily="49" charset="0"/>
              </a:rPr>
              <a:t>[5] </a:t>
            </a:r>
            <a:r>
              <a:rPr lang="de-DE" sz="1200" dirty="0" err="1" smtClean="0">
                <a:latin typeface="OCR A Std" pitchFamily="49" charset="0"/>
              </a:rPr>
              <a:t>D.a.A.o.F.S.f</a:t>
            </a:r>
            <a:r>
              <a:rPr lang="de-DE" sz="1200" dirty="0" smtClean="0">
                <a:latin typeface="OCR A Std" pitchFamily="49" charset="0"/>
              </a:rPr>
              <a:t>. </a:t>
            </a:r>
            <a:r>
              <a:rPr lang="de-DE" sz="1200" dirty="0" err="1">
                <a:latin typeface="OCR A Std" pitchFamily="49" charset="0"/>
              </a:rPr>
              <a:t>Pumping</a:t>
            </a:r>
            <a:r>
              <a:rPr lang="de-DE" sz="1200" dirty="0">
                <a:latin typeface="OCR A Std" pitchFamily="49" charset="0"/>
              </a:rPr>
              <a:t> </a:t>
            </a:r>
            <a:r>
              <a:rPr lang="de-DE" sz="1200" dirty="0" smtClean="0">
                <a:latin typeface="OCR A Std" pitchFamily="49" charset="0"/>
              </a:rPr>
              <a:t>O. </a:t>
            </a:r>
            <a:r>
              <a:rPr lang="de-DE" sz="1200" dirty="0" err="1">
                <a:latin typeface="OCR A Std" pitchFamily="49" charset="0"/>
              </a:rPr>
              <a:t>Dye</a:t>
            </a:r>
            <a:r>
              <a:rPr lang="de-DE" sz="1200" dirty="0">
                <a:latin typeface="OCR A Std" pitchFamily="49" charset="0"/>
              </a:rPr>
              <a:t> </a:t>
            </a:r>
            <a:r>
              <a:rPr lang="de-DE" sz="1200" dirty="0" smtClean="0">
                <a:latin typeface="OCR A Std" pitchFamily="49" charset="0"/>
              </a:rPr>
              <a:t>Lasers, J</a:t>
            </a:r>
            <a:r>
              <a:rPr lang="de-DE" sz="1200" dirty="0">
                <a:latin typeface="OCR A Std" pitchFamily="49" charset="0"/>
              </a:rPr>
              <a:t>. F. </a:t>
            </a:r>
            <a:r>
              <a:rPr lang="de-DE" sz="1200" dirty="0" smtClean="0">
                <a:latin typeface="OCR A Std" pitchFamily="49" charset="0"/>
              </a:rPr>
              <a:t>Holzrichter, A</a:t>
            </a:r>
            <a:r>
              <a:rPr lang="de-DE" sz="1200" dirty="0">
                <a:latin typeface="OCR A Std" pitchFamily="49" charset="0"/>
              </a:rPr>
              <a:t>. L. Schawlow. </a:t>
            </a:r>
            <a:r>
              <a:rPr lang="de-DE" sz="1200" dirty="0" err="1">
                <a:latin typeface="OCR A Std" pitchFamily="49" charset="0"/>
              </a:rPr>
              <a:t>Annals</a:t>
            </a:r>
            <a:r>
              <a:rPr lang="de-DE" sz="1200" dirty="0">
                <a:latin typeface="OCR A Std" pitchFamily="49" charset="0"/>
              </a:rPr>
              <a:t> </a:t>
            </a:r>
            <a:r>
              <a:rPr lang="de-DE" sz="1200" dirty="0" err="1">
                <a:latin typeface="OCR A Std" pitchFamily="49" charset="0"/>
              </a:rPr>
              <a:t>of</a:t>
            </a:r>
            <a:r>
              <a:rPr lang="de-DE" sz="1200" dirty="0">
                <a:latin typeface="OCR A Std" pitchFamily="49" charset="0"/>
              </a:rPr>
              <a:t> </a:t>
            </a:r>
            <a:r>
              <a:rPr lang="de-DE" sz="1200" dirty="0" err="1">
                <a:latin typeface="OCR A Std" pitchFamily="49" charset="0"/>
              </a:rPr>
              <a:t>the</a:t>
            </a:r>
            <a:r>
              <a:rPr lang="de-DE" sz="1200" dirty="0">
                <a:latin typeface="OCR A Std" pitchFamily="49" charset="0"/>
              </a:rPr>
              <a:t> New York </a:t>
            </a:r>
            <a:r>
              <a:rPr lang="de-DE" sz="1200" dirty="0" err="1">
                <a:latin typeface="OCR A Std" pitchFamily="49" charset="0"/>
              </a:rPr>
              <a:t>Academy</a:t>
            </a:r>
            <a:r>
              <a:rPr lang="de-DE" sz="1200" dirty="0">
                <a:latin typeface="OCR A Std" pitchFamily="49" charset="0"/>
              </a:rPr>
              <a:t> </a:t>
            </a:r>
            <a:r>
              <a:rPr lang="de-DE" sz="1200" dirty="0" err="1">
                <a:latin typeface="OCR A Std" pitchFamily="49" charset="0"/>
              </a:rPr>
              <a:t>of</a:t>
            </a:r>
            <a:r>
              <a:rPr lang="de-DE" sz="1200" dirty="0">
                <a:latin typeface="OCR A Std" pitchFamily="49" charset="0"/>
              </a:rPr>
              <a:t> </a:t>
            </a:r>
            <a:r>
              <a:rPr lang="de-DE" sz="1200" dirty="0" err="1" smtClean="0">
                <a:latin typeface="OCR A Std" pitchFamily="49" charset="0"/>
              </a:rPr>
              <a:t>Sciences</a:t>
            </a:r>
            <a:r>
              <a:rPr lang="de-DE" sz="1200" dirty="0" smtClean="0">
                <a:latin typeface="OCR A Std" pitchFamily="49" charset="0"/>
              </a:rPr>
              <a:t>, 2006</a:t>
            </a:r>
            <a:endParaRPr lang="de-DE" sz="1200" dirty="0" smtClean="0">
              <a:latin typeface="OCR A Std" pitchFamily="49" charset="0"/>
            </a:endParaRPr>
          </a:p>
        </p:txBody>
      </p:sp>
      <p:sp>
        <p:nvSpPr>
          <p:cNvPr id="42" name="Textfeld 41"/>
          <p:cNvSpPr txBox="1"/>
          <p:nvPr/>
        </p:nvSpPr>
        <p:spPr>
          <a:xfrm>
            <a:off x="1907704" y="2894212"/>
            <a:ext cx="7156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OCR A Std" pitchFamily="49" charset="0"/>
              </a:rPr>
              <a:t>[6] </a:t>
            </a:r>
            <a:r>
              <a:rPr lang="de-DE" sz="1200" dirty="0" err="1" smtClean="0">
                <a:latin typeface="OCR A Std" pitchFamily="49" charset="0"/>
              </a:rPr>
              <a:t>S.E.d</a:t>
            </a:r>
            <a:r>
              <a:rPr lang="de-DE" sz="1200" dirty="0" smtClean="0">
                <a:latin typeface="OCR A Std" pitchFamily="49" charset="0"/>
              </a:rPr>
              <a:t> F. </a:t>
            </a:r>
            <a:r>
              <a:rPr lang="de-DE" sz="1200" dirty="0" err="1">
                <a:latin typeface="OCR A Std" pitchFamily="49" charset="0"/>
              </a:rPr>
              <a:t>Pumped</a:t>
            </a:r>
            <a:r>
              <a:rPr lang="de-DE" sz="1200" dirty="0">
                <a:latin typeface="OCR A Std" pitchFamily="49" charset="0"/>
              </a:rPr>
              <a:t> </a:t>
            </a:r>
            <a:r>
              <a:rPr lang="de-DE" sz="1200" dirty="0" err="1">
                <a:latin typeface="OCR A Std" pitchFamily="49" charset="0"/>
              </a:rPr>
              <a:t>Dye</a:t>
            </a:r>
            <a:r>
              <a:rPr lang="de-DE" sz="1200" dirty="0">
                <a:latin typeface="OCR A Std" pitchFamily="49" charset="0"/>
              </a:rPr>
              <a:t> </a:t>
            </a:r>
            <a:r>
              <a:rPr lang="de-DE" sz="1200" dirty="0" smtClean="0">
                <a:latin typeface="OCR A Std" pitchFamily="49" charset="0"/>
              </a:rPr>
              <a:t>Laser, T.K</a:t>
            </a:r>
            <a:r>
              <a:rPr lang="de-DE" sz="1200" dirty="0">
                <a:latin typeface="OCR A Std" pitchFamily="49" charset="0"/>
              </a:rPr>
              <a:t>. </a:t>
            </a:r>
            <a:r>
              <a:rPr lang="de-DE" sz="1200" dirty="0" err="1">
                <a:latin typeface="OCR A Std" pitchFamily="49" charset="0"/>
              </a:rPr>
              <a:t>Yee</a:t>
            </a:r>
            <a:r>
              <a:rPr lang="de-DE" sz="1200" dirty="0">
                <a:latin typeface="OCR A Std" pitchFamily="49" charset="0"/>
              </a:rPr>
              <a:t>, B. </a:t>
            </a:r>
            <a:r>
              <a:rPr lang="de-DE" sz="1200" dirty="0" smtClean="0">
                <a:latin typeface="OCR A Std" pitchFamily="49" charset="0"/>
              </a:rPr>
              <a:t>Fan, T.K</a:t>
            </a:r>
            <a:r>
              <a:rPr lang="de-DE" sz="1200" dirty="0">
                <a:latin typeface="OCR A Std" pitchFamily="49" charset="0"/>
              </a:rPr>
              <a:t>. </a:t>
            </a:r>
            <a:r>
              <a:rPr lang="de-DE" sz="1200" dirty="0" err="1">
                <a:latin typeface="OCR A Std" pitchFamily="49" charset="0"/>
              </a:rPr>
              <a:t>Gustafson</a:t>
            </a:r>
            <a:r>
              <a:rPr lang="de-DE" sz="1200" dirty="0">
                <a:latin typeface="OCR A Std" pitchFamily="49" charset="0"/>
              </a:rPr>
              <a:t>. Applied </a:t>
            </a:r>
            <a:r>
              <a:rPr lang="de-DE" sz="1200" dirty="0" err="1">
                <a:latin typeface="OCR A Std" pitchFamily="49" charset="0"/>
              </a:rPr>
              <a:t>Optics</a:t>
            </a:r>
            <a:r>
              <a:rPr lang="de-DE" sz="1200" dirty="0">
                <a:latin typeface="OCR A Std" pitchFamily="49" charset="0"/>
              </a:rPr>
              <a:t> – Vol. 18, </a:t>
            </a:r>
            <a:r>
              <a:rPr lang="de-DE" sz="1200" dirty="0" err="1">
                <a:latin typeface="OCR A Std" pitchFamily="49" charset="0"/>
              </a:rPr>
              <a:t>No</a:t>
            </a:r>
            <a:r>
              <a:rPr lang="de-DE" sz="1200" dirty="0">
                <a:latin typeface="OCR A Std" pitchFamily="49" charset="0"/>
              </a:rPr>
              <a:t>. 8 </a:t>
            </a:r>
            <a:endParaRPr lang="de-DE" sz="1200" dirty="0" smtClean="0">
              <a:latin typeface="OCR A Std" pitchFamily="49" charset="0"/>
            </a:endParaRPr>
          </a:p>
        </p:txBody>
      </p:sp>
      <p:sp>
        <p:nvSpPr>
          <p:cNvPr id="44" name="Textfeld 43"/>
          <p:cNvSpPr txBox="1"/>
          <p:nvPr/>
        </p:nvSpPr>
        <p:spPr>
          <a:xfrm>
            <a:off x="1907704" y="3422435"/>
            <a:ext cx="71560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OCR A Std" pitchFamily="49" charset="0"/>
              </a:rPr>
              <a:t>[7</a:t>
            </a:r>
            <a:r>
              <a:rPr lang="de-DE" sz="1200" dirty="0">
                <a:latin typeface="OCR A Std" pitchFamily="49" charset="0"/>
              </a:rPr>
              <a:t>] </a:t>
            </a:r>
            <a:r>
              <a:rPr lang="de-DE" sz="1200" dirty="0" smtClean="0">
                <a:latin typeface="OCR A Std" pitchFamily="49" charset="0"/>
              </a:rPr>
              <a:t>myquilt.de/al/</a:t>
            </a:r>
            <a:r>
              <a:rPr lang="de-DE" sz="1200" dirty="0" err="1" smtClean="0">
                <a:latin typeface="OCR A Std" pitchFamily="49" charset="0"/>
              </a:rPr>
              <a:t>physalt</a:t>
            </a:r>
            <a:r>
              <a:rPr lang="de-DE" sz="1200" dirty="0" smtClean="0">
                <a:latin typeface="OCR A Std" pitchFamily="49" charset="0"/>
              </a:rPr>
              <a:t>/ladivor.htm</a:t>
            </a:r>
            <a:endParaRPr lang="de-DE" sz="1200" dirty="0" smtClean="0">
              <a:latin typeface="OCR A Std" pitchFamily="49" charset="0"/>
            </a:endParaRPr>
          </a:p>
        </p:txBody>
      </p:sp>
      <p:sp>
        <p:nvSpPr>
          <p:cNvPr id="47" name="Textfeld 46"/>
          <p:cNvSpPr txBox="1"/>
          <p:nvPr/>
        </p:nvSpPr>
        <p:spPr>
          <a:xfrm>
            <a:off x="1907704" y="3765992"/>
            <a:ext cx="7257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OCR A Std" pitchFamily="49" charset="0"/>
              </a:rPr>
              <a:t>[8] </a:t>
            </a:r>
            <a:r>
              <a:rPr lang="en-US" sz="1200" dirty="0" err="1">
                <a:latin typeface="OCR A Std" pitchFamily="49" charset="0"/>
              </a:rPr>
              <a:t>Schewe</a:t>
            </a:r>
            <a:r>
              <a:rPr lang="en-US" sz="1200" dirty="0">
                <a:latin typeface="OCR A Std" pitchFamily="49" charset="0"/>
              </a:rPr>
              <a:t>, Phillip F.; Stein, </a:t>
            </a:r>
            <a:r>
              <a:rPr lang="en-US" sz="1200" dirty="0" smtClean="0">
                <a:latin typeface="OCR A Std" pitchFamily="49" charset="0"/>
              </a:rPr>
              <a:t>Ben, 1998. </a:t>
            </a:r>
            <a:r>
              <a:rPr lang="en-US" sz="1200" dirty="0">
                <a:latin typeface="OCR A Std" pitchFamily="49" charset="0"/>
              </a:rPr>
              <a:t>"Physics News Update 401". American Institute of Physics</a:t>
            </a:r>
            <a:endParaRPr lang="de-DE" sz="1200" dirty="0" smtClean="0">
              <a:latin typeface="OCR A Std" pitchFamily="49" charset="0"/>
            </a:endParaRPr>
          </a:p>
        </p:txBody>
      </p:sp>
      <p:sp>
        <p:nvSpPr>
          <p:cNvPr id="51" name="Textfeld 50"/>
          <p:cNvSpPr txBox="1"/>
          <p:nvPr/>
        </p:nvSpPr>
        <p:spPr>
          <a:xfrm>
            <a:off x="1907704" y="4294215"/>
            <a:ext cx="51619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OCR A Std" pitchFamily="49" charset="0"/>
              </a:rPr>
              <a:t>[9] </a:t>
            </a:r>
            <a:r>
              <a:rPr lang="de-DE" sz="1200" dirty="0">
                <a:latin typeface="OCR A Std" pitchFamily="49" charset="0"/>
              </a:rPr>
              <a:t>usaeyes.org/</a:t>
            </a:r>
            <a:r>
              <a:rPr lang="de-DE" sz="1200" dirty="0" err="1">
                <a:latin typeface="OCR A Std" pitchFamily="49" charset="0"/>
              </a:rPr>
              <a:t>lasik</a:t>
            </a:r>
            <a:r>
              <a:rPr lang="de-DE" sz="1200" dirty="0">
                <a:latin typeface="OCR A Std" pitchFamily="49" charset="0"/>
              </a:rPr>
              <a:t>/</a:t>
            </a:r>
            <a:r>
              <a:rPr lang="de-DE" sz="1200" dirty="0" err="1">
                <a:latin typeface="OCR A Std" pitchFamily="49" charset="0"/>
              </a:rPr>
              <a:t>faq</a:t>
            </a:r>
            <a:r>
              <a:rPr lang="de-DE" sz="1200" dirty="0">
                <a:latin typeface="OCR A Std" pitchFamily="49" charset="0"/>
              </a:rPr>
              <a:t>/all-laser-lasik.htm</a:t>
            </a:r>
            <a:endParaRPr lang="de-DE" sz="1200" dirty="0" smtClean="0">
              <a:latin typeface="OCR A Std" pitchFamily="49" charset="0"/>
            </a:endParaRPr>
          </a:p>
        </p:txBody>
      </p:sp>
      <p:sp>
        <p:nvSpPr>
          <p:cNvPr id="54" name="Textfeld 53"/>
          <p:cNvSpPr txBox="1"/>
          <p:nvPr/>
        </p:nvSpPr>
        <p:spPr>
          <a:xfrm>
            <a:off x="1907704" y="4637772"/>
            <a:ext cx="48301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OCR A Std" pitchFamily="49" charset="0"/>
              </a:rPr>
              <a:t>[10] </a:t>
            </a:r>
            <a:r>
              <a:rPr lang="de-DE" sz="1200" dirty="0">
                <a:latin typeface="OCR A Std" pitchFamily="49" charset="0"/>
              </a:rPr>
              <a:t>physik.uni-kl.de</a:t>
            </a:r>
            <a:r>
              <a:rPr lang="de-DE" sz="1200" dirty="0" smtClean="0">
                <a:latin typeface="OCR A Std" pitchFamily="49" charset="0"/>
              </a:rPr>
              <a:t>/.../</a:t>
            </a:r>
            <a:r>
              <a:rPr lang="de-DE" sz="1200" dirty="0">
                <a:latin typeface="OCR A Std" pitchFamily="49" charset="0"/>
              </a:rPr>
              <a:t>Laserkühlung.pdf</a:t>
            </a:r>
            <a:endParaRPr lang="de-DE" sz="1200" dirty="0"/>
          </a:p>
        </p:txBody>
      </p:sp>
      <p:sp>
        <p:nvSpPr>
          <p:cNvPr id="55" name="Textfeld 54"/>
          <p:cNvSpPr txBox="1"/>
          <p:nvPr/>
        </p:nvSpPr>
        <p:spPr>
          <a:xfrm>
            <a:off x="1907704" y="4981329"/>
            <a:ext cx="6489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OCR A Std" pitchFamily="49" charset="0"/>
              </a:rPr>
              <a:t>[11] </a:t>
            </a:r>
            <a:r>
              <a:rPr lang="de-DE" sz="1200" dirty="0">
                <a:latin typeface="OCR A Std" pitchFamily="49" charset="0"/>
              </a:rPr>
              <a:t>dpg-physik.de/</a:t>
            </a:r>
            <a:r>
              <a:rPr lang="de-DE" sz="1200" dirty="0" err="1">
                <a:latin typeface="OCR A Std" pitchFamily="49" charset="0"/>
              </a:rPr>
              <a:t>dpg</a:t>
            </a:r>
            <a:r>
              <a:rPr lang="de-DE" sz="1200" dirty="0">
                <a:latin typeface="OCR A Std" pitchFamily="49" charset="0"/>
              </a:rPr>
              <a:t>/</a:t>
            </a:r>
            <a:r>
              <a:rPr lang="de-DE" sz="1200" dirty="0" err="1">
                <a:latin typeface="OCR A Std" pitchFamily="49" charset="0"/>
              </a:rPr>
              <a:t>gliederung</a:t>
            </a:r>
            <a:r>
              <a:rPr lang="de-DE" sz="1200" dirty="0">
                <a:latin typeface="OCR A Std" pitchFamily="49" charset="0"/>
              </a:rPr>
              <a:t>/</a:t>
            </a:r>
            <a:r>
              <a:rPr lang="de-DE" sz="1200" dirty="0" err="1">
                <a:latin typeface="OCR A Std" pitchFamily="49" charset="0"/>
              </a:rPr>
              <a:t>fv</a:t>
            </a:r>
            <a:r>
              <a:rPr lang="de-DE" sz="1200" dirty="0">
                <a:latin typeface="OCR A Std" pitchFamily="49" charset="0"/>
              </a:rPr>
              <a:t>/p/</a:t>
            </a:r>
            <a:r>
              <a:rPr lang="de-DE" sz="1200" dirty="0" err="1">
                <a:latin typeface="OCR A Std" pitchFamily="49" charset="0"/>
              </a:rPr>
              <a:t>info</a:t>
            </a:r>
            <a:r>
              <a:rPr lang="de-DE" sz="1200" dirty="0">
                <a:latin typeface="OCR A Std" pitchFamily="49" charset="0"/>
              </a:rPr>
              <a:t>/inertial.html</a:t>
            </a:r>
          </a:p>
          <a:p>
            <a:endParaRPr lang="de-DE" sz="1200" dirty="0"/>
          </a:p>
        </p:txBody>
      </p:sp>
      <p:sp>
        <p:nvSpPr>
          <p:cNvPr id="56" name="Textfeld 55"/>
          <p:cNvSpPr txBox="1"/>
          <p:nvPr/>
        </p:nvSpPr>
        <p:spPr>
          <a:xfrm>
            <a:off x="1907704" y="5509552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OCR A Std" pitchFamily="49" charset="0"/>
              </a:rPr>
              <a:t>[12] </a:t>
            </a:r>
            <a:r>
              <a:rPr lang="de-DE" sz="1200" dirty="0">
                <a:latin typeface="OCR A Std" pitchFamily="49" charset="0"/>
              </a:rPr>
              <a:t>Gregory D. </a:t>
            </a:r>
            <a:r>
              <a:rPr lang="de-DE" sz="1200" dirty="0" err="1">
                <a:latin typeface="OCR A Std" pitchFamily="49" charset="0"/>
              </a:rPr>
              <a:t>Emsellem</a:t>
            </a:r>
            <a:r>
              <a:rPr lang="de-DE" sz="1200" dirty="0">
                <a:latin typeface="OCR A Std" pitchFamily="49" charset="0"/>
              </a:rPr>
              <a:t>; </a:t>
            </a:r>
            <a:r>
              <a:rPr lang="de-DE" sz="1200" dirty="0" err="1">
                <a:latin typeface="OCR A Std" pitchFamily="49" charset="0"/>
              </a:rPr>
              <a:t>Electrodeless</a:t>
            </a:r>
            <a:r>
              <a:rPr lang="de-DE" sz="1200" dirty="0">
                <a:latin typeface="OCR A Std" pitchFamily="49" charset="0"/>
              </a:rPr>
              <a:t> </a:t>
            </a:r>
            <a:r>
              <a:rPr lang="de-DE" sz="1200" dirty="0" err="1">
                <a:latin typeface="OCR A Std" pitchFamily="49" charset="0"/>
              </a:rPr>
              <a:t>plasma</a:t>
            </a:r>
            <a:r>
              <a:rPr lang="de-DE" sz="1200" dirty="0">
                <a:latin typeface="OCR A Std" pitchFamily="49" charset="0"/>
              </a:rPr>
              <a:t> </a:t>
            </a:r>
            <a:r>
              <a:rPr lang="de-DE" sz="1200" dirty="0" err="1">
                <a:latin typeface="OCR A Std" pitchFamily="49" charset="0"/>
              </a:rPr>
              <a:t>thruster</a:t>
            </a:r>
            <a:r>
              <a:rPr lang="de-DE" sz="1200" dirty="0">
                <a:latin typeface="OCR A Std" pitchFamily="49" charset="0"/>
              </a:rPr>
              <a:t> design; </a:t>
            </a:r>
            <a:r>
              <a:rPr lang="en-US" sz="1200" dirty="0">
                <a:latin typeface="OCR A Std" pitchFamily="49" charset="0"/>
              </a:rPr>
              <a:t>The </a:t>
            </a:r>
            <a:r>
              <a:rPr lang="en-US" sz="1200" dirty="0" err="1">
                <a:latin typeface="OCR A Std" pitchFamily="49" charset="0"/>
              </a:rPr>
              <a:t>Elwing</a:t>
            </a:r>
            <a:r>
              <a:rPr lang="en-US" sz="1200" dirty="0">
                <a:latin typeface="OCR A Std" pitchFamily="49" charset="0"/>
              </a:rPr>
              <a:t> Company, Wilmington, </a:t>
            </a:r>
            <a:r>
              <a:rPr lang="en-US" sz="1200" dirty="0" smtClean="0">
                <a:latin typeface="OCR A Std" pitchFamily="49" charset="0"/>
              </a:rPr>
              <a:t>2005</a:t>
            </a:r>
            <a:endParaRPr lang="de-DE" sz="1200" dirty="0">
              <a:latin typeface="OCR A Std" pitchFamily="49" charset="0"/>
            </a:endParaRPr>
          </a:p>
        </p:txBody>
      </p:sp>
      <p:sp>
        <p:nvSpPr>
          <p:cNvPr id="57" name="Textfeld 56"/>
          <p:cNvSpPr txBox="1"/>
          <p:nvPr/>
        </p:nvSpPr>
        <p:spPr>
          <a:xfrm>
            <a:off x="1907704" y="6037775"/>
            <a:ext cx="74888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OCR A Std" pitchFamily="49" charset="0"/>
              </a:rPr>
              <a:t>[13] </a:t>
            </a:r>
            <a:r>
              <a:rPr lang="de-DE" sz="1200" dirty="0">
                <a:latin typeface="OCR A Std" pitchFamily="49" charset="0"/>
              </a:rPr>
              <a:t>pro-physik.de/</a:t>
            </a:r>
            <a:r>
              <a:rPr lang="de-DE" sz="1200" dirty="0" err="1">
                <a:latin typeface="OCR A Std" pitchFamily="49" charset="0"/>
              </a:rPr>
              <a:t>details</a:t>
            </a:r>
            <a:r>
              <a:rPr lang="de-DE" sz="1200" dirty="0" smtClean="0">
                <a:latin typeface="OCR A Std" pitchFamily="49" charset="0"/>
              </a:rPr>
              <a:t>/.../</a:t>
            </a:r>
            <a:r>
              <a:rPr lang="de-DE" sz="1200" dirty="0" err="1" smtClean="0">
                <a:latin typeface="OCR A Std" pitchFamily="49" charset="0"/>
              </a:rPr>
              <a:t>news.html?laid</a:t>
            </a:r>
            <a:r>
              <a:rPr lang="de-DE" sz="1200" dirty="0" smtClean="0">
                <a:latin typeface="OCR A Std" pitchFamily="49" charset="0"/>
              </a:rPr>
              <a:t>=12335</a:t>
            </a:r>
            <a:endParaRPr lang="de-DE" sz="1200" dirty="0">
              <a:latin typeface="OCR A Std" pitchFamily="49" charset="0"/>
            </a:endParaRPr>
          </a:p>
        </p:txBody>
      </p:sp>
      <p:sp>
        <p:nvSpPr>
          <p:cNvPr id="58" name="Textfeld 57"/>
          <p:cNvSpPr txBox="1"/>
          <p:nvPr/>
        </p:nvSpPr>
        <p:spPr>
          <a:xfrm>
            <a:off x="1907704" y="6381328"/>
            <a:ext cx="7632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OCR A Std" pitchFamily="49" charset="0"/>
              </a:rPr>
              <a:t>[14] </a:t>
            </a:r>
            <a:r>
              <a:rPr lang="de-DE" sz="1200" dirty="0">
                <a:latin typeface="OCR A Std" pitchFamily="49" charset="0"/>
              </a:rPr>
              <a:t>htw-aalen.de</a:t>
            </a:r>
            <a:r>
              <a:rPr lang="de-DE" sz="1200" dirty="0" smtClean="0">
                <a:latin typeface="OCR A Std" pitchFamily="49" charset="0"/>
              </a:rPr>
              <a:t>/.../</a:t>
            </a:r>
            <a:r>
              <a:rPr lang="de-DE" sz="1200" dirty="0" err="1">
                <a:latin typeface="OCR A Std" pitchFamily="49" charset="0"/>
              </a:rPr>
              <a:t>publikationen</a:t>
            </a:r>
            <a:r>
              <a:rPr lang="de-DE" sz="1200" dirty="0" smtClean="0">
                <a:latin typeface="OCR A Std" pitchFamily="49" charset="0"/>
              </a:rPr>
              <a:t>/.../09_04_linieareoptik.pdf</a:t>
            </a:r>
            <a:endParaRPr lang="de-DE" sz="1200" dirty="0">
              <a:latin typeface="OCR A Std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13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6444208" y="188640"/>
            <a:ext cx="27061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latin typeface="OCR A Std" pitchFamily="49" charset="0"/>
              </a:rPr>
              <a:t>Bildq</a:t>
            </a:r>
            <a:r>
              <a:rPr lang="de-DE" sz="2400" b="1" dirty="0" smtClean="0">
                <a:latin typeface="OCR A Std" pitchFamily="49" charset="0"/>
              </a:rPr>
              <a:t>uellen</a:t>
            </a:r>
            <a:endParaRPr lang="de-DE" sz="2400" b="1" dirty="0">
              <a:latin typeface="OCR A Std" pitchFamily="49" charset="0"/>
            </a:endParaRPr>
          </a:p>
        </p:txBody>
      </p:sp>
      <p:cxnSp>
        <p:nvCxnSpPr>
          <p:cNvPr id="11" name="Gerade Verbindung 10"/>
          <p:cNvCxnSpPr>
            <a:stCxn id="9" idx="1"/>
            <a:endCxn id="2" idx="1"/>
          </p:cNvCxnSpPr>
          <p:nvPr/>
        </p:nvCxnSpPr>
        <p:spPr>
          <a:xfrm flipH="1">
            <a:off x="0" y="382351"/>
            <a:ext cx="5868144" cy="1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Rechteck 8"/>
          <p:cNvSpPr/>
          <p:nvPr/>
        </p:nvSpPr>
        <p:spPr>
          <a:xfrm>
            <a:off x="5868144" y="238335"/>
            <a:ext cx="504056" cy="2880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4" name="Rechteck 23"/>
          <p:cNvSpPr/>
          <p:nvPr/>
        </p:nvSpPr>
        <p:spPr>
          <a:xfrm>
            <a:off x="-1" y="757599"/>
            <a:ext cx="1863611" cy="6100401"/>
          </a:xfrm>
          <a:prstGeom prst="rect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7" name="Textfeld 26"/>
          <p:cNvSpPr txBox="1"/>
          <p:nvPr/>
        </p:nvSpPr>
        <p:spPr>
          <a:xfrm>
            <a:off x="1907704" y="991761"/>
            <a:ext cx="59362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OCR A Std" pitchFamily="49" charset="0"/>
              </a:rPr>
              <a:t>[A1</a:t>
            </a:r>
            <a:r>
              <a:rPr lang="de-DE" sz="1200" dirty="0" smtClean="0">
                <a:latin typeface="OCR A Std" pitchFamily="49" charset="0"/>
              </a:rPr>
              <a:t>] </a:t>
            </a:r>
            <a:r>
              <a:rPr lang="de-DE" sz="1200" dirty="0" smtClean="0">
                <a:latin typeface="OCR A Std" pitchFamily="49" charset="0"/>
              </a:rPr>
              <a:t>wikimedia.org</a:t>
            </a:r>
            <a:r>
              <a:rPr lang="de-DE" sz="1200" dirty="0" smtClean="0">
                <a:latin typeface="OCR A Std" pitchFamily="49" charset="0"/>
              </a:rPr>
              <a:t>/.../</a:t>
            </a:r>
            <a:r>
              <a:rPr lang="de-DE" sz="1200" dirty="0">
                <a:latin typeface="OCR A Std" pitchFamily="49" charset="0"/>
              </a:rPr>
              <a:t>449px-Gould_notebook_001.jpg</a:t>
            </a:r>
            <a:endParaRPr lang="de-DE" sz="1200" dirty="0" smtClean="0">
              <a:latin typeface="OCR A Std" pitchFamily="49" charset="0"/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1907704" y="1338754"/>
            <a:ext cx="73741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OCR A Std" pitchFamily="49" charset="0"/>
              </a:rPr>
              <a:t>[A2] en.wikipedia.org/.../File:Ted_Maiman_Holding_First_Laser.jpg</a:t>
            </a:r>
            <a:endParaRPr lang="de-DE" sz="1200" dirty="0" smtClean="0">
              <a:latin typeface="OCR A Std" pitchFamily="49" charset="0"/>
            </a:endParaRPr>
          </a:p>
        </p:txBody>
      </p:sp>
      <p:sp>
        <p:nvSpPr>
          <p:cNvPr id="34" name="Textfeld 33"/>
          <p:cNvSpPr txBox="1"/>
          <p:nvPr/>
        </p:nvSpPr>
        <p:spPr>
          <a:xfrm>
            <a:off x="1907704" y="1685747"/>
            <a:ext cx="58256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OCR A Std" pitchFamily="49" charset="0"/>
              </a:rPr>
              <a:t>[A3</a:t>
            </a:r>
            <a:r>
              <a:rPr lang="de-DE" sz="1200" dirty="0" smtClean="0">
                <a:latin typeface="OCR A Std" pitchFamily="49" charset="0"/>
              </a:rPr>
              <a:t>] en.wikipedia.org/</a:t>
            </a:r>
            <a:r>
              <a:rPr lang="de-DE" sz="1200" dirty="0" err="1" smtClean="0">
                <a:latin typeface="OCR A Std" pitchFamily="49" charset="0"/>
              </a:rPr>
              <a:t>wiki</a:t>
            </a:r>
            <a:r>
              <a:rPr lang="de-DE" sz="1200" dirty="0" smtClean="0">
                <a:latin typeface="OCR A Std" pitchFamily="49" charset="0"/>
              </a:rPr>
              <a:t>/File:Optical-cavity1.png</a:t>
            </a:r>
            <a:endParaRPr lang="de-DE" sz="1200" dirty="0" smtClean="0">
              <a:latin typeface="OCR A Std" pitchFamily="49" charset="0"/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1907704" y="2032740"/>
            <a:ext cx="69317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OCR A Std" pitchFamily="49" charset="0"/>
              </a:rPr>
              <a:t>[A4</a:t>
            </a:r>
            <a:r>
              <a:rPr lang="de-DE" sz="1200" dirty="0" smtClean="0">
                <a:latin typeface="OCR A Std" pitchFamily="49" charset="0"/>
              </a:rPr>
              <a:t>] en.wikipedia.org/</a:t>
            </a:r>
            <a:r>
              <a:rPr lang="de-DE" sz="1200" dirty="0" err="1" smtClean="0">
                <a:latin typeface="OCR A Std" pitchFamily="49" charset="0"/>
              </a:rPr>
              <a:t>wiki</a:t>
            </a:r>
            <a:r>
              <a:rPr lang="de-DE" sz="1200" dirty="0" smtClean="0">
                <a:latin typeface="OCR A Std" pitchFamily="49" charset="0"/>
              </a:rPr>
              <a:t>/File:5_Maiman_Laser_Components.jpg</a:t>
            </a:r>
            <a:endParaRPr lang="de-DE" sz="1200" dirty="0">
              <a:latin typeface="OCR A Std" pitchFamily="49" charset="0"/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1907704" y="2379733"/>
            <a:ext cx="63786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OCR A Std" pitchFamily="49" charset="0"/>
              </a:rPr>
              <a:t>[A5</a:t>
            </a:r>
            <a:r>
              <a:rPr lang="de-DE" sz="1200" dirty="0" smtClean="0">
                <a:latin typeface="OCR A Std" pitchFamily="49" charset="0"/>
              </a:rPr>
              <a:t>] semibyte.de/.../</a:t>
            </a:r>
            <a:r>
              <a:rPr lang="de-DE" sz="1200" dirty="0" err="1" smtClean="0">
                <a:latin typeface="OCR A Std" pitchFamily="49" charset="0"/>
              </a:rPr>
              <a:t>physics</a:t>
            </a:r>
            <a:r>
              <a:rPr lang="de-DE" sz="1200" dirty="0" smtClean="0">
                <a:latin typeface="OCR A Std" pitchFamily="49" charset="0"/>
              </a:rPr>
              <a:t>/diodenlaser_schematisch.png</a:t>
            </a:r>
            <a:endParaRPr lang="de-DE" sz="1200" dirty="0">
              <a:latin typeface="OCR A Std" pitchFamily="49" charset="0"/>
            </a:endParaRPr>
          </a:p>
        </p:txBody>
      </p:sp>
      <p:sp>
        <p:nvSpPr>
          <p:cNvPr id="38" name="Textfeld 37"/>
          <p:cNvSpPr txBox="1"/>
          <p:nvPr/>
        </p:nvSpPr>
        <p:spPr>
          <a:xfrm>
            <a:off x="1907704" y="2726726"/>
            <a:ext cx="74888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OCR A Std" pitchFamily="49" charset="0"/>
              </a:rPr>
              <a:t>[</a:t>
            </a:r>
            <a:r>
              <a:rPr lang="de-DE" sz="1200" dirty="0">
                <a:latin typeface="OCR A Std" pitchFamily="49" charset="0"/>
              </a:rPr>
              <a:t>A6] </a:t>
            </a:r>
            <a:r>
              <a:rPr lang="de-DE" sz="1200" dirty="0" smtClean="0">
                <a:latin typeface="OCR A Std" pitchFamily="49" charset="0"/>
              </a:rPr>
              <a:t>lab.frumania.com/</a:t>
            </a:r>
            <a:r>
              <a:rPr lang="de-DE" sz="1200" dirty="0" err="1" smtClean="0">
                <a:latin typeface="OCR A Std" pitchFamily="49" charset="0"/>
              </a:rPr>
              <a:t>wp</a:t>
            </a:r>
            <a:r>
              <a:rPr lang="de-DE" sz="1200" dirty="0" smtClean="0">
                <a:latin typeface="OCR A Std" pitchFamily="49" charset="0"/>
              </a:rPr>
              <a:t>-content/</a:t>
            </a:r>
            <a:r>
              <a:rPr lang="de-DE" sz="1200" dirty="0" err="1" smtClean="0">
                <a:latin typeface="OCR A Std" pitchFamily="49" charset="0"/>
              </a:rPr>
              <a:t>uploads</a:t>
            </a:r>
            <a:r>
              <a:rPr lang="de-DE" sz="1200" dirty="0" smtClean="0">
                <a:latin typeface="OCR A Std" pitchFamily="49" charset="0"/>
              </a:rPr>
              <a:t>/2010/06/bandgap_edit.jpg</a:t>
            </a:r>
            <a:endParaRPr lang="de-DE" sz="1200" dirty="0" smtClean="0">
              <a:latin typeface="OCR A Std" pitchFamily="49" charset="0"/>
            </a:endParaRPr>
          </a:p>
        </p:txBody>
      </p:sp>
      <p:sp>
        <p:nvSpPr>
          <p:cNvPr id="39" name="Textfeld 38"/>
          <p:cNvSpPr txBox="1"/>
          <p:nvPr/>
        </p:nvSpPr>
        <p:spPr>
          <a:xfrm>
            <a:off x="1907704" y="3073719"/>
            <a:ext cx="74888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OCR A Std" pitchFamily="49" charset="0"/>
              </a:rPr>
              <a:t>[A7] laserperformance.de/</a:t>
            </a:r>
            <a:r>
              <a:rPr lang="de-DE" sz="1200" dirty="0" err="1" smtClean="0">
                <a:latin typeface="OCR A Std" pitchFamily="49" charset="0"/>
              </a:rPr>
              <a:t>images</a:t>
            </a:r>
            <a:r>
              <a:rPr lang="de-DE" sz="1200" dirty="0" smtClean="0">
                <a:latin typeface="OCR A Std" pitchFamily="49" charset="0"/>
              </a:rPr>
              <a:t>/lasershow_startseite.jpg</a:t>
            </a:r>
            <a:endParaRPr lang="de-DE" sz="1200" dirty="0">
              <a:latin typeface="OCR A Std" pitchFamily="49" charset="0"/>
            </a:endParaRPr>
          </a:p>
        </p:txBody>
      </p:sp>
      <p:sp>
        <p:nvSpPr>
          <p:cNvPr id="46" name="Textfeld 45"/>
          <p:cNvSpPr txBox="1"/>
          <p:nvPr/>
        </p:nvSpPr>
        <p:spPr>
          <a:xfrm>
            <a:off x="1907704" y="3420712"/>
            <a:ext cx="74888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OCR A Std" pitchFamily="49" charset="0"/>
              </a:rPr>
              <a:t>[A8] indul.de/.../2010/07/laserschneiden-seitenbild.jpg</a:t>
            </a:r>
            <a:endParaRPr lang="de-DE" sz="1200" dirty="0">
              <a:latin typeface="OCR A Std" pitchFamily="49" charset="0"/>
            </a:endParaRPr>
          </a:p>
        </p:txBody>
      </p:sp>
      <p:sp>
        <p:nvSpPr>
          <p:cNvPr id="54" name="Textfeld 53"/>
          <p:cNvSpPr txBox="1"/>
          <p:nvPr/>
        </p:nvSpPr>
        <p:spPr>
          <a:xfrm>
            <a:off x="1907704" y="3767705"/>
            <a:ext cx="74888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OCR A Std" pitchFamily="49" charset="0"/>
              </a:rPr>
              <a:t>[A9] </a:t>
            </a:r>
            <a:r>
              <a:rPr lang="de-DE" sz="1200" dirty="0">
                <a:latin typeface="OCR A Std" pitchFamily="49" charset="0"/>
              </a:rPr>
              <a:t>uni-due.de/~</a:t>
            </a:r>
            <a:r>
              <a:rPr lang="de-DE" sz="1200" dirty="0" smtClean="0">
                <a:latin typeface="OCR A Std" pitchFamily="49" charset="0"/>
              </a:rPr>
              <a:t>tah0f0/</a:t>
            </a:r>
            <a:r>
              <a:rPr lang="de-DE" sz="1200" dirty="0" err="1" smtClean="0">
                <a:latin typeface="OCR A Std" pitchFamily="49" charset="0"/>
              </a:rPr>
              <a:t>Excimer</a:t>
            </a:r>
            <a:r>
              <a:rPr lang="de-DE" sz="1200" dirty="0" smtClean="0">
                <a:latin typeface="OCR A Std" pitchFamily="49" charset="0"/>
              </a:rPr>
              <a:t>/Frames/LASIK.htm</a:t>
            </a:r>
            <a:endParaRPr lang="de-DE" sz="1200" dirty="0">
              <a:latin typeface="OCR A Std" pitchFamily="49" charset="0"/>
            </a:endParaRPr>
          </a:p>
        </p:txBody>
      </p:sp>
      <p:sp>
        <p:nvSpPr>
          <p:cNvPr id="55" name="Textfeld 54"/>
          <p:cNvSpPr txBox="1"/>
          <p:nvPr/>
        </p:nvSpPr>
        <p:spPr>
          <a:xfrm>
            <a:off x="1907704" y="4114698"/>
            <a:ext cx="74888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OCR A Std" pitchFamily="49" charset="0"/>
              </a:rPr>
              <a:t>[A10</a:t>
            </a:r>
            <a:r>
              <a:rPr lang="de-DE" sz="1200" dirty="0">
                <a:latin typeface="OCR A Std" pitchFamily="49" charset="0"/>
              </a:rPr>
              <a:t>] ist.fraunhofer.de</a:t>
            </a:r>
            <a:r>
              <a:rPr lang="de-DE" sz="1200" dirty="0" smtClean="0">
                <a:latin typeface="OCR A Std" pitchFamily="49" charset="0"/>
              </a:rPr>
              <a:t>/.../</a:t>
            </a:r>
            <a:r>
              <a:rPr lang="de-DE" sz="1200" dirty="0">
                <a:latin typeface="OCR A Std" pitchFamily="49" charset="0"/>
              </a:rPr>
              <a:t>image.img.jpg/1329389457768.jpg</a:t>
            </a:r>
          </a:p>
        </p:txBody>
      </p:sp>
      <p:sp>
        <p:nvSpPr>
          <p:cNvPr id="56" name="Textfeld 55"/>
          <p:cNvSpPr txBox="1"/>
          <p:nvPr/>
        </p:nvSpPr>
        <p:spPr>
          <a:xfrm>
            <a:off x="1907704" y="4461691"/>
            <a:ext cx="74888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OCR A Std" pitchFamily="49" charset="0"/>
              </a:rPr>
              <a:t>[A11] </a:t>
            </a:r>
            <a:r>
              <a:rPr lang="de-DE" sz="1200" dirty="0">
                <a:latin typeface="OCR A Std" pitchFamily="49" charset="0"/>
              </a:rPr>
              <a:t>www.scilogs.de/kosmo/gallery/8/1415-image2.jpg</a:t>
            </a:r>
          </a:p>
        </p:txBody>
      </p:sp>
      <p:sp>
        <p:nvSpPr>
          <p:cNvPr id="57" name="Textfeld 56"/>
          <p:cNvSpPr txBox="1"/>
          <p:nvPr/>
        </p:nvSpPr>
        <p:spPr>
          <a:xfrm>
            <a:off x="1907704" y="4808684"/>
            <a:ext cx="74888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OCR A Std" pitchFamily="49" charset="0"/>
              </a:rPr>
              <a:t>[A12</a:t>
            </a:r>
            <a:r>
              <a:rPr lang="de-DE" sz="1200" dirty="0">
                <a:latin typeface="OCR A Std" pitchFamily="49" charset="0"/>
              </a:rPr>
              <a:t>] phys.strath.ac.uk/</a:t>
            </a:r>
            <a:r>
              <a:rPr lang="de-DE" sz="1200" dirty="0" err="1">
                <a:latin typeface="OCR A Std" pitchFamily="49" charset="0"/>
              </a:rPr>
              <a:t>images</a:t>
            </a:r>
            <a:r>
              <a:rPr lang="de-DE" sz="1200" dirty="0">
                <a:latin typeface="OCR A Std" pitchFamily="49" charset="0"/>
              </a:rPr>
              <a:t>/</a:t>
            </a:r>
            <a:r>
              <a:rPr lang="de-DE" sz="1200" dirty="0" err="1">
                <a:latin typeface="OCR A Std" pitchFamily="49" charset="0"/>
              </a:rPr>
              <a:t>physics</a:t>
            </a:r>
            <a:r>
              <a:rPr lang="de-DE" sz="1200" dirty="0">
                <a:latin typeface="OCR A Std" pitchFamily="49" charset="0"/>
              </a:rPr>
              <a:t>/cooling.gif</a:t>
            </a:r>
          </a:p>
        </p:txBody>
      </p:sp>
      <p:sp>
        <p:nvSpPr>
          <p:cNvPr id="59" name="Textfeld 58"/>
          <p:cNvSpPr txBox="1"/>
          <p:nvPr/>
        </p:nvSpPr>
        <p:spPr>
          <a:xfrm>
            <a:off x="1907704" y="5155677"/>
            <a:ext cx="74888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OCR A Std" pitchFamily="49" charset="0"/>
              </a:rPr>
              <a:t>[A13] dpg-physik.de/.../</a:t>
            </a:r>
            <a:r>
              <a:rPr lang="de-DE" sz="1200" dirty="0" err="1" smtClean="0">
                <a:latin typeface="OCR A Std" pitchFamily="49" charset="0"/>
              </a:rPr>
              <a:t>info</a:t>
            </a:r>
            <a:r>
              <a:rPr lang="de-DE" sz="1200" dirty="0" smtClean="0">
                <a:latin typeface="OCR A Std" pitchFamily="49" charset="0"/>
              </a:rPr>
              <a:t>/grundlagen_fusion.html</a:t>
            </a:r>
            <a:endParaRPr lang="de-DE" sz="1200" dirty="0">
              <a:latin typeface="OCR A Std" pitchFamily="49" charset="0"/>
            </a:endParaRPr>
          </a:p>
        </p:txBody>
      </p:sp>
      <p:sp>
        <p:nvSpPr>
          <p:cNvPr id="60" name="Textfeld 59"/>
          <p:cNvSpPr txBox="1"/>
          <p:nvPr/>
        </p:nvSpPr>
        <p:spPr>
          <a:xfrm>
            <a:off x="1907704" y="5502670"/>
            <a:ext cx="74888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OCR A Std" pitchFamily="49" charset="0"/>
              </a:rPr>
              <a:t>[A14</a:t>
            </a:r>
            <a:r>
              <a:rPr lang="de-DE" sz="1200" dirty="0">
                <a:latin typeface="OCR A Std" pitchFamily="49" charset="0"/>
              </a:rPr>
              <a:t>] wikimedia.org</a:t>
            </a:r>
            <a:r>
              <a:rPr lang="de-DE" sz="1200" dirty="0" smtClean="0">
                <a:latin typeface="OCR A Std" pitchFamily="49" charset="0"/>
              </a:rPr>
              <a:t>/.../</a:t>
            </a:r>
            <a:r>
              <a:rPr lang="de-DE" sz="1200" dirty="0" err="1">
                <a:latin typeface="OCR A Std" pitchFamily="49" charset="0"/>
              </a:rPr>
              <a:t>Inertial_confinement_fusion.svg</a:t>
            </a:r>
            <a:endParaRPr lang="de-DE" sz="1200" dirty="0">
              <a:latin typeface="OCR A Std" pitchFamily="49" charset="0"/>
            </a:endParaRPr>
          </a:p>
        </p:txBody>
      </p:sp>
      <p:sp>
        <p:nvSpPr>
          <p:cNvPr id="62" name="Textfeld 61"/>
          <p:cNvSpPr txBox="1"/>
          <p:nvPr/>
        </p:nvSpPr>
        <p:spPr>
          <a:xfrm>
            <a:off x="1907704" y="5849663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OCR A Std" pitchFamily="49" charset="0"/>
              </a:rPr>
              <a:t>[A15] Gregory </a:t>
            </a:r>
            <a:r>
              <a:rPr lang="de-DE" sz="1200" dirty="0">
                <a:latin typeface="OCR A Std" pitchFamily="49" charset="0"/>
              </a:rPr>
              <a:t>D. </a:t>
            </a:r>
            <a:r>
              <a:rPr lang="de-DE" sz="1200" dirty="0" err="1">
                <a:latin typeface="OCR A Std" pitchFamily="49" charset="0"/>
              </a:rPr>
              <a:t>Emsellem</a:t>
            </a:r>
            <a:r>
              <a:rPr lang="de-DE" sz="1200" dirty="0">
                <a:latin typeface="OCR A Std" pitchFamily="49" charset="0"/>
              </a:rPr>
              <a:t>; </a:t>
            </a:r>
            <a:r>
              <a:rPr lang="de-DE" sz="1200" dirty="0" err="1">
                <a:latin typeface="OCR A Std" pitchFamily="49" charset="0"/>
              </a:rPr>
              <a:t>Electrodeless</a:t>
            </a:r>
            <a:r>
              <a:rPr lang="de-DE" sz="1200" dirty="0">
                <a:latin typeface="OCR A Std" pitchFamily="49" charset="0"/>
              </a:rPr>
              <a:t> </a:t>
            </a:r>
            <a:r>
              <a:rPr lang="de-DE" sz="1200" dirty="0" err="1">
                <a:latin typeface="OCR A Std" pitchFamily="49" charset="0"/>
              </a:rPr>
              <a:t>plasma</a:t>
            </a:r>
            <a:r>
              <a:rPr lang="de-DE" sz="1200" dirty="0">
                <a:latin typeface="OCR A Std" pitchFamily="49" charset="0"/>
              </a:rPr>
              <a:t> </a:t>
            </a:r>
            <a:r>
              <a:rPr lang="de-DE" sz="1200" dirty="0" err="1">
                <a:latin typeface="OCR A Std" pitchFamily="49" charset="0"/>
              </a:rPr>
              <a:t>thruster</a:t>
            </a:r>
            <a:r>
              <a:rPr lang="de-DE" sz="1200" dirty="0">
                <a:latin typeface="OCR A Std" pitchFamily="49" charset="0"/>
              </a:rPr>
              <a:t> design; </a:t>
            </a:r>
            <a:r>
              <a:rPr lang="en-US" sz="1200" dirty="0">
                <a:latin typeface="OCR A Std" pitchFamily="49" charset="0"/>
              </a:rPr>
              <a:t>The </a:t>
            </a:r>
            <a:r>
              <a:rPr lang="en-US" sz="1200" dirty="0" err="1">
                <a:latin typeface="OCR A Std" pitchFamily="49" charset="0"/>
              </a:rPr>
              <a:t>Elwing</a:t>
            </a:r>
            <a:r>
              <a:rPr lang="en-US" sz="1200" dirty="0">
                <a:latin typeface="OCR A Std" pitchFamily="49" charset="0"/>
              </a:rPr>
              <a:t> Company, Wilmington, </a:t>
            </a:r>
            <a:r>
              <a:rPr lang="en-US" sz="1200" dirty="0" smtClean="0">
                <a:latin typeface="OCR A Std" pitchFamily="49" charset="0"/>
              </a:rPr>
              <a:t>2005</a:t>
            </a:r>
            <a:endParaRPr lang="de-DE" sz="1200" dirty="0">
              <a:latin typeface="OCR A Std" pitchFamily="49" charset="0"/>
            </a:endParaRPr>
          </a:p>
        </p:txBody>
      </p:sp>
      <p:sp>
        <p:nvSpPr>
          <p:cNvPr id="65" name="Textfeld 64"/>
          <p:cNvSpPr txBox="1"/>
          <p:nvPr/>
        </p:nvSpPr>
        <p:spPr>
          <a:xfrm>
            <a:off x="1907704" y="6381328"/>
            <a:ext cx="74888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OCR A Std" pitchFamily="49" charset="0"/>
              </a:rPr>
              <a:t>[A16] wikimedia.org/</a:t>
            </a:r>
            <a:r>
              <a:rPr lang="de-DE" sz="1200" dirty="0" err="1">
                <a:latin typeface="OCR A Std" pitchFamily="49" charset="0"/>
              </a:rPr>
              <a:t>wikipedia</a:t>
            </a:r>
            <a:r>
              <a:rPr lang="de-DE" sz="1200" dirty="0">
                <a:latin typeface="OCR A Std" pitchFamily="49" charset="0"/>
              </a:rPr>
              <a:t>/de/9/93/Frequenzverdopplung.png</a:t>
            </a:r>
          </a:p>
        </p:txBody>
      </p:sp>
    </p:spTree>
    <p:extLst>
      <p:ext uri="{BB962C8B-B14F-4D97-AF65-F5344CB8AC3E}">
        <p14:creationId xmlns:p14="http://schemas.microsoft.com/office/powerpoint/2010/main" val="382346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-1" y="757599"/>
            <a:ext cx="1863611" cy="6100401"/>
          </a:xfrm>
          <a:prstGeom prst="rect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Rechteck 1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5674666" y="151519"/>
            <a:ext cx="3164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latin typeface="OCR A Std" pitchFamily="49" charset="0"/>
              </a:rPr>
              <a:t>Eigenschaften</a:t>
            </a:r>
            <a:endParaRPr lang="de-DE" sz="2400" b="1" dirty="0">
              <a:latin typeface="OCR A Std" pitchFamily="49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2051720" y="903040"/>
            <a:ext cx="28777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err="1" smtClean="0">
                <a:latin typeface="OCR A Std" pitchFamily="49" charset="0"/>
              </a:rPr>
              <a:t>Gaußsche</a:t>
            </a:r>
            <a:r>
              <a:rPr lang="de-DE" sz="2000" b="1" dirty="0" smtClean="0">
                <a:latin typeface="OCR A Std" pitchFamily="49" charset="0"/>
              </a:rPr>
              <a:t> Optik</a:t>
            </a:r>
          </a:p>
        </p:txBody>
      </p:sp>
      <p:cxnSp>
        <p:nvCxnSpPr>
          <p:cNvPr id="11" name="Gerade Verbindung 10"/>
          <p:cNvCxnSpPr>
            <a:stCxn id="9" idx="1"/>
          </p:cNvCxnSpPr>
          <p:nvPr/>
        </p:nvCxnSpPr>
        <p:spPr>
          <a:xfrm flipH="1">
            <a:off x="949788" y="382351"/>
            <a:ext cx="4165670" cy="2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Gerade Verbindung 18"/>
          <p:cNvCxnSpPr/>
          <p:nvPr/>
        </p:nvCxnSpPr>
        <p:spPr>
          <a:xfrm flipV="1">
            <a:off x="949788" y="382353"/>
            <a:ext cx="0" cy="3081298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Rechteck 8"/>
          <p:cNvSpPr/>
          <p:nvPr/>
        </p:nvSpPr>
        <p:spPr>
          <a:xfrm>
            <a:off x="5115458" y="238335"/>
            <a:ext cx="504056" cy="2880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0" name="Gerade Verbindung 19"/>
          <p:cNvCxnSpPr/>
          <p:nvPr/>
        </p:nvCxnSpPr>
        <p:spPr>
          <a:xfrm flipH="1">
            <a:off x="766659" y="217372"/>
            <a:ext cx="329957" cy="32995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feld 16"/>
          <p:cNvSpPr txBox="1"/>
          <p:nvPr/>
        </p:nvSpPr>
        <p:spPr>
          <a:xfrm>
            <a:off x="-27440" y="3309763"/>
            <a:ext cx="1935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 smtClean="0">
                <a:effectLst>
                  <a:glow rad="368300">
                    <a:srgbClr val="00FF00">
                      <a:alpha val="75000"/>
                    </a:srgbClr>
                  </a:glow>
                </a:effectLst>
                <a:latin typeface="OCR A Std" pitchFamily="49" charset="0"/>
              </a:rPr>
              <a:t>Eigenschaften</a:t>
            </a:r>
            <a:endParaRPr lang="de-DE" sz="1400" b="1" dirty="0" smtClean="0">
              <a:effectLst/>
              <a:latin typeface="OCR A Std" pitchFamily="49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97846" y="3925572"/>
            <a:ext cx="16658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 smtClean="0">
                <a:latin typeface="OCR A Std" pitchFamily="49" charset="0"/>
              </a:rPr>
              <a:t>Anwendungen</a:t>
            </a:r>
            <a:endParaRPr lang="de-DE" sz="1400" b="1" dirty="0" smtClean="0">
              <a:effectLst/>
              <a:latin typeface="OCR A Std" pitchFamily="49" charset="0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223136" y="4541381"/>
            <a:ext cx="13965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 smtClean="0">
                <a:latin typeface="OCR A Std" pitchFamily="49" charset="0"/>
              </a:rPr>
              <a:t>Forschung</a:t>
            </a:r>
            <a:endParaRPr lang="de-DE" sz="1400" b="1" dirty="0" smtClean="0">
              <a:effectLst/>
              <a:latin typeface="OCR A Std" pitchFamily="49" charset="0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160492" y="5157192"/>
            <a:ext cx="15311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 smtClean="0">
                <a:latin typeface="OCR A Std" pitchFamily="49" charset="0"/>
              </a:rPr>
              <a:t>Zusammenf.</a:t>
            </a:r>
            <a:endParaRPr lang="de-DE" sz="1400" b="1" dirty="0" smtClean="0">
              <a:effectLst/>
              <a:latin typeface="OCR A Std" pitchFamily="49" charset="0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2562573" y="1581731"/>
            <a:ext cx="5609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OCR A Std" pitchFamily="49" charset="0"/>
              </a:rPr>
              <a:t>Mathematische Beschreibung:</a:t>
            </a:r>
          </a:p>
        </p:txBody>
      </p:sp>
      <p:pic>
        <p:nvPicPr>
          <p:cNvPr id="26" name="Picture 2" descr="C:\Users\Lucy Westwood\Dropbox\Sophia_Johannes\Unisachen\Laser_Aufzählu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145" y="1628800"/>
            <a:ext cx="380491" cy="275194"/>
          </a:xfrm>
          <a:prstGeom prst="rect">
            <a:avLst/>
          </a:prstGeom>
          <a:noFill/>
          <a:effectLst>
            <a:glow rad="63500">
              <a:srgbClr val="00FF00">
                <a:alpha val="7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feld 32"/>
          <p:cNvSpPr txBox="1"/>
          <p:nvPr/>
        </p:nvSpPr>
        <p:spPr>
          <a:xfrm>
            <a:off x="285780" y="2693954"/>
            <a:ext cx="12618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 smtClean="0">
                <a:effectLst>
                  <a:glow rad="368300">
                    <a:srgbClr val="00FF00">
                      <a:alpha val="40000"/>
                    </a:srgbClr>
                  </a:glow>
                </a:effectLst>
                <a:latin typeface="OCR A Std" pitchFamily="49" charset="0"/>
              </a:rPr>
              <a:t>Bauarten</a:t>
            </a:r>
          </a:p>
        </p:txBody>
      </p:sp>
      <p:sp>
        <p:nvSpPr>
          <p:cNvPr id="34" name="Textfeld 33"/>
          <p:cNvSpPr txBox="1"/>
          <p:nvPr/>
        </p:nvSpPr>
        <p:spPr>
          <a:xfrm>
            <a:off x="285780" y="1462336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 smtClean="0">
                <a:effectLst>
                  <a:glow rad="368300">
                    <a:srgbClr val="00FF00">
                      <a:alpha val="40000"/>
                    </a:srgbClr>
                  </a:glow>
                </a:effectLst>
                <a:latin typeface="OCR A Std" pitchFamily="49" charset="0"/>
              </a:rPr>
              <a:t>Historie</a:t>
            </a:r>
          </a:p>
        </p:txBody>
      </p:sp>
      <p:sp>
        <p:nvSpPr>
          <p:cNvPr id="35" name="Textfeld 34"/>
          <p:cNvSpPr txBox="1"/>
          <p:nvPr/>
        </p:nvSpPr>
        <p:spPr>
          <a:xfrm>
            <a:off x="35204" y="2078145"/>
            <a:ext cx="1800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 smtClean="0">
                <a:effectLst>
                  <a:glow rad="368300">
                    <a:srgbClr val="00FF00">
                      <a:alpha val="40000"/>
                    </a:srgbClr>
                  </a:glow>
                </a:effectLst>
                <a:latin typeface="OCR A Std" pitchFamily="49" charset="0"/>
              </a:rPr>
              <a:t>Laserprinzip</a:t>
            </a:r>
            <a:endParaRPr lang="de-DE" sz="1400" b="1" dirty="0">
              <a:effectLst>
                <a:glow rad="368300">
                  <a:srgbClr val="00FF00">
                    <a:alpha val="40000"/>
                  </a:srgbClr>
                </a:glow>
              </a:effectLst>
              <a:latin typeface="OCR A Std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2562573" y="1988840"/>
                <a:ext cx="5844099" cy="718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/>
                            </a:rPr>
                            <m:t>𝑟</m:t>
                          </m:r>
                          <m:r>
                            <a:rPr lang="de-DE" b="0" i="1" smtClean="0">
                              <a:latin typeface="Cambria Math"/>
                            </a:rPr>
                            <m:t>,</m:t>
                          </m:r>
                          <m:r>
                            <a:rPr lang="de-DE" b="0" i="1" smtClean="0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de-DE" b="0" i="1" smtClean="0"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de-DE" b="0" i="1" smtClean="0">
                              <a:latin typeface="Cambria Math"/>
                            </a:rPr>
                            <m:t>𝜔</m:t>
                          </m:r>
                          <m:r>
                            <a:rPr lang="de-DE" b="0" i="1" smtClean="0">
                              <a:latin typeface="Cambria Math"/>
                            </a:rPr>
                            <m:t>(</m:t>
                          </m:r>
                          <m:r>
                            <a:rPr lang="de-DE" b="0" i="1" smtClean="0">
                              <a:latin typeface="Cambria Math"/>
                            </a:rPr>
                            <m:t>𝑧</m:t>
                          </m:r>
                          <m:r>
                            <a:rPr lang="de-DE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  <m:func>
                        <m:funcPr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 b="0" i="0" smtClean="0">
                              <a:latin typeface="Cambria Math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de-DE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de-DE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de-DE" b="0" i="1" smtClean="0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  <m:sup>
                                      <m:r>
                                        <a:rPr lang="de-DE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de-DE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de-DE" b="0" i="1" smtClean="0">
                                          <a:latin typeface="Cambria Math"/>
                                        </a:rPr>
                                        <m:t>𝜔</m:t>
                                      </m:r>
                                    </m:e>
                                    <m:sup>
                                      <m:r>
                                        <a:rPr lang="de-DE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𝑧</m:t>
                                  </m:r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)</m:t>
                                  </m:r>
                                </m:den>
                              </m:f>
                              <m:r>
                                <a:rPr lang="de-DE" b="0" i="1" smtClean="0">
                                  <a:latin typeface="Cambria Math"/>
                                </a:rPr>
                                <m:t> −</m:t>
                              </m:r>
                              <m:r>
                                <a:rPr lang="de-DE" b="0" i="1" smtClean="0">
                                  <a:latin typeface="Cambria Math"/>
                                </a:rPr>
                                <m:t>𝑖𝑘𝑧</m:t>
                              </m:r>
                              <m:r>
                                <a:rPr lang="de-DE" b="0" i="1" smtClean="0">
                                  <a:latin typeface="Cambria Math"/>
                                </a:rPr>
                                <m:t> −</m:t>
                              </m:r>
                              <m:r>
                                <a:rPr lang="de-DE" b="0" i="1" smtClean="0">
                                  <a:latin typeface="Cambria Math"/>
                                </a:rPr>
                                <m:t>𝑖𝑘</m:t>
                              </m:r>
                              <m:f>
                                <m:fPr>
                                  <m:ctrlPr>
                                    <a:rPr lang="de-DE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de-DE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de-DE" b="0" i="1" smtClean="0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  <m:sup>
                                      <m:r>
                                        <a:rPr lang="de-DE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de-DE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b="0" i="1" smtClean="0">
                                          <a:latin typeface="Cambria Math"/>
                                        </a:rPr>
                                        <m:t>𝑧</m:t>
                                      </m:r>
                                    </m:e>
                                  </m:d>
                                </m:den>
                              </m:f>
                              <m:r>
                                <a:rPr lang="de-DE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de-DE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𝜁</m:t>
                              </m:r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2573" y="1988840"/>
                <a:ext cx="5844099" cy="71808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 descr="C:\Users\Lucy Westwood\Dropbox\Vorträge\Laser\Bilder\800px-Gaussian_beam_with_german_description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362" y="2889224"/>
            <a:ext cx="6320113" cy="316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3924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Rechteck 2"/>
          <p:cNvSpPr/>
          <p:nvPr/>
        </p:nvSpPr>
        <p:spPr>
          <a:xfrm>
            <a:off x="-1" y="757599"/>
            <a:ext cx="1863611" cy="6100401"/>
          </a:xfrm>
          <a:prstGeom prst="rect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6842529" y="151519"/>
            <a:ext cx="2018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latin typeface="OCR A Std" pitchFamily="49" charset="0"/>
              </a:rPr>
              <a:t>Historie</a:t>
            </a:r>
            <a:endParaRPr lang="de-DE" sz="2400" b="1" dirty="0">
              <a:latin typeface="OCR A Std" pitchFamily="49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528740" y="1545070"/>
            <a:ext cx="6519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OCR A Std" pitchFamily="49" charset="0"/>
              </a:rPr>
              <a:t>1917: Einstein - stimulierte Emission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285780" y="1462336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 smtClean="0">
                <a:effectLst>
                  <a:glow rad="368300">
                    <a:srgbClr val="00FF00">
                      <a:alpha val="75000"/>
                    </a:srgbClr>
                  </a:glow>
                </a:effectLst>
                <a:latin typeface="OCR A Std" pitchFamily="49" charset="0"/>
              </a:rPr>
              <a:t>Historie</a:t>
            </a:r>
          </a:p>
        </p:txBody>
      </p:sp>
      <p:cxnSp>
        <p:nvCxnSpPr>
          <p:cNvPr id="11" name="Gerade Verbindung 10"/>
          <p:cNvCxnSpPr>
            <a:stCxn id="9" idx="1"/>
          </p:cNvCxnSpPr>
          <p:nvPr/>
        </p:nvCxnSpPr>
        <p:spPr>
          <a:xfrm flipH="1" flipV="1">
            <a:off x="949788" y="382350"/>
            <a:ext cx="5388685" cy="1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Gerade Verbindung 18"/>
          <p:cNvCxnSpPr/>
          <p:nvPr/>
        </p:nvCxnSpPr>
        <p:spPr>
          <a:xfrm flipV="1">
            <a:off x="949788" y="382352"/>
            <a:ext cx="0" cy="1102432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Rechteck 8"/>
          <p:cNvSpPr/>
          <p:nvPr/>
        </p:nvSpPr>
        <p:spPr>
          <a:xfrm>
            <a:off x="6338473" y="238335"/>
            <a:ext cx="504056" cy="2880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3" name="Textfeld 22"/>
          <p:cNvSpPr txBox="1"/>
          <p:nvPr/>
        </p:nvSpPr>
        <p:spPr>
          <a:xfrm>
            <a:off x="35203" y="2078145"/>
            <a:ext cx="18004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 smtClean="0">
                <a:latin typeface="OCR A Std" pitchFamily="49" charset="0"/>
              </a:rPr>
              <a:t>Laserprinzip</a:t>
            </a:r>
            <a:endParaRPr lang="de-DE" sz="1400" b="1" dirty="0" smtClean="0">
              <a:effectLst/>
              <a:latin typeface="OCR A Std" pitchFamily="49" charset="0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285779" y="2693954"/>
            <a:ext cx="12618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 smtClean="0">
                <a:latin typeface="OCR A Std" pitchFamily="49" charset="0"/>
              </a:rPr>
              <a:t>Bauarten</a:t>
            </a:r>
            <a:endParaRPr lang="de-DE" sz="1400" b="1" dirty="0" smtClean="0">
              <a:effectLst/>
              <a:latin typeface="OCR A Std" pitchFamily="49" charset="0"/>
            </a:endParaRPr>
          </a:p>
        </p:txBody>
      </p:sp>
      <p:cxnSp>
        <p:nvCxnSpPr>
          <p:cNvPr id="30" name="Gerade Verbindung 29"/>
          <p:cNvCxnSpPr/>
          <p:nvPr/>
        </p:nvCxnSpPr>
        <p:spPr>
          <a:xfrm flipH="1">
            <a:off x="766659" y="217372"/>
            <a:ext cx="329957" cy="32995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4" name="Picture 2" descr="C:\Users\Lucy Westwood\Dropbox\Sophia_Johannes\Unisachen\Laser_Aufzählu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145" y="1592139"/>
            <a:ext cx="380491" cy="275194"/>
          </a:xfrm>
          <a:prstGeom prst="rect">
            <a:avLst/>
          </a:prstGeom>
          <a:noFill/>
          <a:effectLst>
            <a:glow rad="63500">
              <a:srgbClr val="00FF00">
                <a:alpha val="7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Lucy Westwood\Dropbox\Sophia_Johannes\Unisachen\Laser_Aufzählu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145" y="2498100"/>
            <a:ext cx="380491" cy="275194"/>
          </a:xfrm>
          <a:prstGeom prst="rect">
            <a:avLst/>
          </a:prstGeom>
          <a:noFill/>
          <a:effectLst>
            <a:glow rad="63500">
              <a:srgbClr val="00FF00">
                <a:alpha val="7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feld 15"/>
          <p:cNvSpPr txBox="1"/>
          <p:nvPr/>
        </p:nvSpPr>
        <p:spPr>
          <a:xfrm>
            <a:off x="2540696" y="2451031"/>
            <a:ext cx="28520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OCR A Std" pitchFamily="49" charset="0"/>
              </a:rPr>
              <a:t>1954: Townes, </a:t>
            </a:r>
          </a:p>
          <a:p>
            <a:r>
              <a:rPr lang="de-DE" dirty="0" smtClean="0">
                <a:latin typeface="OCR A Std" pitchFamily="49" charset="0"/>
              </a:rPr>
              <a:t>Schawlow - MASER</a:t>
            </a:r>
          </a:p>
        </p:txBody>
      </p:sp>
      <p:pic>
        <p:nvPicPr>
          <p:cNvPr id="18" name="Picture 2" descr="C:\Users\Lucy Westwood\Dropbox\Sophia_Johannes\Unisachen\Laser_Aufzählu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145" y="3404061"/>
            <a:ext cx="380491" cy="275194"/>
          </a:xfrm>
          <a:prstGeom prst="rect">
            <a:avLst/>
          </a:prstGeom>
          <a:noFill/>
          <a:effectLst>
            <a:glow rad="63500">
              <a:srgbClr val="00FF00">
                <a:alpha val="7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feld 19"/>
          <p:cNvSpPr txBox="1"/>
          <p:nvPr/>
        </p:nvSpPr>
        <p:spPr>
          <a:xfrm>
            <a:off x="2540697" y="3356992"/>
            <a:ext cx="25186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OCR A Std" pitchFamily="49" charset="0"/>
              </a:rPr>
              <a:t>1959: Gould – </a:t>
            </a:r>
          </a:p>
          <a:p>
            <a:r>
              <a:rPr lang="de-DE" dirty="0" smtClean="0">
                <a:latin typeface="OCR A Std" pitchFamily="49" charset="0"/>
              </a:rPr>
              <a:t>Patentantrag </a:t>
            </a:r>
          </a:p>
          <a:p>
            <a:r>
              <a:rPr lang="de-DE" dirty="0" smtClean="0">
                <a:latin typeface="OCR A Std" pitchFamily="49" charset="0"/>
              </a:rPr>
              <a:t>LASER</a:t>
            </a:r>
          </a:p>
        </p:txBody>
      </p:sp>
      <p:sp>
        <p:nvSpPr>
          <p:cNvPr id="32" name="Textfeld 31"/>
          <p:cNvSpPr txBox="1"/>
          <p:nvPr/>
        </p:nvSpPr>
        <p:spPr>
          <a:xfrm>
            <a:off x="-27442" y="3309763"/>
            <a:ext cx="1935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 smtClean="0">
                <a:latin typeface="OCR A Std" pitchFamily="49" charset="0"/>
              </a:rPr>
              <a:t>Eigenschaften</a:t>
            </a:r>
            <a:endParaRPr lang="de-DE" sz="1400" b="1" dirty="0" smtClean="0">
              <a:effectLst/>
              <a:latin typeface="OCR A Std" pitchFamily="49" charset="0"/>
            </a:endParaRPr>
          </a:p>
        </p:txBody>
      </p:sp>
      <p:sp>
        <p:nvSpPr>
          <p:cNvPr id="35" name="Textfeld 34"/>
          <p:cNvSpPr txBox="1"/>
          <p:nvPr/>
        </p:nvSpPr>
        <p:spPr>
          <a:xfrm>
            <a:off x="97846" y="3925572"/>
            <a:ext cx="16658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 smtClean="0">
                <a:latin typeface="OCR A Std" pitchFamily="49" charset="0"/>
              </a:rPr>
              <a:t>Anwendungen</a:t>
            </a:r>
            <a:endParaRPr lang="de-DE" sz="1400" b="1" dirty="0" smtClean="0">
              <a:effectLst/>
              <a:latin typeface="OCR A Std" pitchFamily="49" charset="0"/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223136" y="4541381"/>
            <a:ext cx="13965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 smtClean="0">
                <a:latin typeface="OCR A Std" pitchFamily="49" charset="0"/>
              </a:rPr>
              <a:t>Forschung</a:t>
            </a:r>
            <a:endParaRPr lang="de-DE" sz="1400" b="1" dirty="0" smtClean="0">
              <a:effectLst/>
              <a:latin typeface="OCR A Std" pitchFamily="49" charset="0"/>
            </a:endParaRPr>
          </a:p>
        </p:txBody>
      </p:sp>
      <p:sp>
        <p:nvSpPr>
          <p:cNvPr id="38" name="Textfeld 37"/>
          <p:cNvSpPr txBox="1"/>
          <p:nvPr/>
        </p:nvSpPr>
        <p:spPr>
          <a:xfrm>
            <a:off x="160492" y="5157192"/>
            <a:ext cx="15311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 smtClean="0">
                <a:latin typeface="OCR A Std" pitchFamily="49" charset="0"/>
              </a:rPr>
              <a:t>Zusammenf.</a:t>
            </a:r>
            <a:endParaRPr lang="de-DE" sz="1400" b="1" dirty="0" smtClean="0">
              <a:effectLst/>
              <a:latin typeface="OCR A Std" pitchFamily="49" charset="0"/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2051720" y="903040"/>
            <a:ext cx="38395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latin typeface="OCR A Std" pitchFamily="49" charset="0"/>
              </a:rPr>
              <a:t>Vorarbeit zum Laser</a:t>
            </a:r>
          </a:p>
        </p:txBody>
      </p:sp>
      <p:pic>
        <p:nvPicPr>
          <p:cNvPr id="9218" name="Picture 2" descr="File:Gould notebook 0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3" y="2036069"/>
            <a:ext cx="3024336" cy="40346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feld 24"/>
          <p:cNvSpPr txBox="1"/>
          <p:nvPr/>
        </p:nvSpPr>
        <p:spPr>
          <a:xfrm>
            <a:off x="1943302" y="6176337"/>
            <a:ext cx="59362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OCR A Std" pitchFamily="49" charset="0"/>
              </a:rPr>
              <a:t>[A1</a:t>
            </a:r>
            <a:r>
              <a:rPr lang="de-DE" sz="1200" dirty="0" smtClean="0">
                <a:latin typeface="OCR A Std" pitchFamily="49" charset="0"/>
              </a:rPr>
              <a:t>] </a:t>
            </a:r>
            <a:r>
              <a:rPr lang="de-DE" sz="1200" dirty="0" smtClean="0">
                <a:latin typeface="OCR A Std" pitchFamily="49" charset="0"/>
              </a:rPr>
              <a:t>wikimedia.org</a:t>
            </a:r>
            <a:r>
              <a:rPr lang="de-DE" sz="1200" dirty="0" smtClean="0">
                <a:latin typeface="OCR A Std" pitchFamily="49" charset="0"/>
              </a:rPr>
              <a:t>/.../</a:t>
            </a:r>
            <a:r>
              <a:rPr lang="de-DE" sz="1200" dirty="0">
                <a:latin typeface="OCR A Std" pitchFamily="49" charset="0"/>
              </a:rPr>
              <a:t>449px-Gould_notebook_001.jpg</a:t>
            </a:r>
            <a:endParaRPr lang="de-DE" sz="1200" dirty="0" smtClean="0">
              <a:latin typeface="OCR A Std" pitchFamily="49" charset="0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8445918" y="6070763"/>
            <a:ext cx="6980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OCR A Std" pitchFamily="49" charset="0"/>
              </a:rPr>
              <a:t>[A1</a:t>
            </a:r>
            <a:r>
              <a:rPr lang="de-DE" sz="1200" dirty="0" smtClean="0">
                <a:latin typeface="OCR A Std" pitchFamily="49" charset="0"/>
              </a:rPr>
              <a:t>]</a:t>
            </a:r>
            <a:endParaRPr lang="de-DE" sz="1200" dirty="0">
              <a:latin typeface="OCR A Std" pitchFamily="49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97846" y="6414176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OCR A Std" pitchFamily="49" charset="0"/>
              </a:rPr>
              <a:t>1</a:t>
            </a:r>
            <a:endParaRPr lang="de-DE" dirty="0">
              <a:latin typeface="OCR A Std" pitchFamily="49" charset="0"/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1943302" y="6345363"/>
            <a:ext cx="68210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OCR A Std" pitchFamily="49" charset="0"/>
              </a:rPr>
              <a:t>[1] </a:t>
            </a:r>
            <a:r>
              <a:rPr lang="de-DE" sz="1200" dirty="0" smtClean="0">
                <a:latin typeface="OCR A Std" pitchFamily="49" charset="0"/>
              </a:rPr>
              <a:t>hs-pforzheim.de/.../</a:t>
            </a:r>
            <a:r>
              <a:rPr lang="de-DE" sz="1200" dirty="0">
                <a:latin typeface="OCR A Std" pitchFamily="49" charset="0"/>
              </a:rPr>
              <a:t>GeschichteDesLasers_Verfahren.aspx</a:t>
            </a:r>
            <a:endParaRPr lang="de-DE" sz="1200" dirty="0" smtClean="0">
              <a:latin typeface="OCR A Std" pitchFamily="49" charset="0"/>
            </a:endParaRPr>
          </a:p>
        </p:txBody>
      </p:sp>
      <p:sp>
        <p:nvSpPr>
          <p:cNvPr id="33" name="Textfeld 32"/>
          <p:cNvSpPr txBox="1"/>
          <p:nvPr/>
        </p:nvSpPr>
        <p:spPr>
          <a:xfrm>
            <a:off x="1943302" y="6497763"/>
            <a:ext cx="42771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OCR A Std" pitchFamily="49" charset="0"/>
              </a:rPr>
              <a:t>[2] </a:t>
            </a:r>
            <a:r>
              <a:rPr lang="de-DE" sz="1200" dirty="0" smtClean="0">
                <a:latin typeface="OCR A Std" pitchFamily="49" charset="0"/>
              </a:rPr>
              <a:t>web.mit.edu/</a:t>
            </a:r>
            <a:r>
              <a:rPr lang="de-DE" sz="1200" dirty="0" err="1" smtClean="0">
                <a:latin typeface="OCR A Std" pitchFamily="49" charset="0"/>
              </a:rPr>
              <a:t>invent</a:t>
            </a:r>
            <a:r>
              <a:rPr lang="de-DE" sz="1200" dirty="0" smtClean="0">
                <a:latin typeface="OCR A Std" pitchFamily="49" charset="0"/>
              </a:rPr>
              <a:t>/</a:t>
            </a:r>
            <a:r>
              <a:rPr lang="de-DE" sz="1200" dirty="0" err="1" smtClean="0">
                <a:latin typeface="OCR A Std" pitchFamily="49" charset="0"/>
              </a:rPr>
              <a:t>iow</a:t>
            </a:r>
            <a:r>
              <a:rPr lang="de-DE" sz="1200" dirty="0" smtClean="0">
                <a:latin typeface="OCR A Std" pitchFamily="49" charset="0"/>
              </a:rPr>
              <a:t>/gould.html</a:t>
            </a:r>
            <a:endParaRPr lang="de-DE" sz="1200" dirty="0">
              <a:latin typeface="OCR A Std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92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Rechteck 2"/>
          <p:cNvSpPr/>
          <p:nvPr/>
        </p:nvSpPr>
        <p:spPr>
          <a:xfrm>
            <a:off x="-1" y="757599"/>
            <a:ext cx="1863611" cy="6100401"/>
          </a:xfrm>
          <a:prstGeom prst="rect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6842529" y="151519"/>
            <a:ext cx="2018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latin typeface="OCR A Std" pitchFamily="49" charset="0"/>
              </a:rPr>
              <a:t>Historie</a:t>
            </a:r>
            <a:endParaRPr lang="de-DE" sz="2400" b="1" dirty="0">
              <a:latin typeface="OCR A Std" pitchFamily="49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285780" y="1462336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 smtClean="0">
                <a:effectLst>
                  <a:glow rad="368300">
                    <a:srgbClr val="00FF00">
                      <a:alpha val="75000"/>
                    </a:srgbClr>
                  </a:glow>
                </a:effectLst>
                <a:latin typeface="OCR A Std" pitchFamily="49" charset="0"/>
              </a:rPr>
              <a:t>Historie</a:t>
            </a:r>
          </a:p>
        </p:txBody>
      </p:sp>
      <p:cxnSp>
        <p:nvCxnSpPr>
          <p:cNvPr id="11" name="Gerade Verbindung 10"/>
          <p:cNvCxnSpPr>
            <a:stCxn id="9" idx="1"/>
          </p:cNvCxnSpPr>
          <p:nvPr/>
        </p:nvCxnSpPr>
        <p:spPr>
          <a:xfrm flipH="1" flipV="1">
            <a:off x="949788" y="382350"/>
            <a:ext cx="5388685" cy="1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Gerade Verbindung 18"/>
          <p:cNvCxnSpPr/>
          <p:nvPr/>
        </p:nvCxnSpPr>
        <p:spPr>
          <a:xfrm flipV="1">
            <a:off x="949788" y="382352"/>
            <a:ext cx="0" cy="1102432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Rechteck 8"/>
          <p:cNvSpPr/>
          <p:nvPr/>
        </p:nvSpPr>
        <p:spPr>
          <a:xfrm>
            <a:off x="6338473" y="238335"/>
            <a:ext cx="504056" cy="2880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3" name="Textfeld 22"/>
          <p:cNvSpPr txBox="1"/>
          <p:nvPr/>
        </p:nvSpPr>
        <p:spPr>
          <a:xfrm>
            <a:off x="35203" y="2078145"/>
            <a:ext cx="18004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 smtClean="0">
                <a:latin typeface="OCR A Std" pitchFamily="49" charset="0"/>
              </a:rPr>
              <a:t>Laserprinzip</a:t>
            </a:r>
            <a:endParaRPr lang="de-DE" sz="1400" b="1" dirty="0" smtClean="0">
              <a:effectLst/>
              <a:latin typeface="OCR A Std" pitchFamily="49" charset="0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285779" y="2693954"/>
            <a:ext cx="12618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 smtClean="0">
                <a:latin typeface="OCR A Std" pitchFamily="49" charset="0"/>
              </a:rPr>
              <a:t>Bauarten</a:t>
            </a:r>
            <a:endParaRPr lang="de-DE" sz="1400" b="1" dirty="0" smtClean="0">
              <a:effectLst/>
              <a:latin typeface="OCR A Std" pitchFamily="49" charset="0"/>
            </a:endParaRPr>
          </a:p>
        </p:txBody>
      </p:sp>
      <p:cxnSp>
        <p:nvCxnSpPr>
          <p:cNvPr id="30" name="Gerade Verbindung 29"/>
          <p:cNvCxnSpPr/>
          <p:nvPr/>
        </p:nvCxnSpPr>
        <p:spPr>
          <a:xfrm flipH="1">
            <a:off x="766659" y="217372"/>
            <a:ext cx="329957" cy="32995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1" name="Picture 2" descr="C:\Users\Lucy Westwood\Dropbox\Sophia_Johannes\Unisachen\Laser_Aufzählu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520" y="1819885"/>
            <a:ext cx="380491" cy="275194"/>
          </a:xfrm>
          <a:prstGeom prst="rect">
            <a:avLst/>
          </a:prstGeom>
          <a:noFill/>
          <a:effectLst>
            <a:glow rad="63500">
              <a:srgbClr val="00FF00">
                <a:alpha val="7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feld 21"/>
          <p:cNvSpPr txBox="1"/>
          <p:nvPr/>
        </p:nvSpPr>
        <p:spPr>
          <a:xfrm>
            <a:off x="5385525" y="1772816"/>
            <a:ext cx="26853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OCR A Std" pitchFamily="49" charset="0"/>
              </a:rPr>
              <a:t>1960: Maiman</a:t>
            </a:r>
            <a:r>
              <a:rPr lang="de-DE" dirty="0">
                <a:latin typeface="OCR A Std" pitchFamily="49" charset="0"/>
              </a:rPr>
              <a:t> </a:t>
            </a:r>
            <a:r>
              <a:rPr lang="de-DE" dirty="0" smtClean="0">
                <a:latin typeface="OCR A Std" pitchFamily="49" charset="0"/>
              </a:rPr>
              <a:t>– </a:t>
            </a:r>
          </a:p>
          <a:p>
            <a:endParaRPr lang="de-DE" dirty="0">
              <a:latin typeface="OCR A Std" pitchFamily="49" charset="0"/>
            </a:endParaRPr>
          </a:p>
          <a:p>
            <a:r>
              <a:rPr lang="de-DE" dirty="0" smtClean="0">
                <a:latin typeface="OCR A Std" pitchFamily="49" charset="0"/>
              </a:rPr>
              <a:t>Rubin-LASER</a:t>
            </a:r>
          </a:p>
        </p:txBody>
      </p:sp>
      <p:pic>
        <p:nvPicPr>
          <p:cNvPr id="29" name="Picture 2" descr="C:\Users\Lucy Westwood\Dropbox\Sophia_Johannes\Unisachen\Laser_Aufzählu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520" y="3272819"/>
            <a:ext cx="380491" cy="275194"/>
          </a:xfrm>
          <a:prstGeom prst="rect">
            <a:avLst/>
          </a:prstGeom>
          <a:noFill/>
          <a:effectLst>
            <a:glow rad="63500">
              <a:srgbClr val="00FF00">
                <a:alpha val="7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feld 30"/>
          <p:cNvSpPr txBox="1"/>
          <p:nvPr/>
        </p:nvSpPr>
        <p:spPr>
          <a:xfrm>
            <a:off x="5373568" y="3225750"/>
            <a:ext cx="35189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OCR A Std" pitchFamily="49" charset="0"/>
              </a:rPr>
              <a:t>1980: Industrie – </a:t>
            </a:r>
          </a:p>
          <a:p>
            <a:endParaRPr lang="de-DE" dirty="0">
              <a:latin typeface="OCR A Std" pitchFamily="49" charset="0"/>
            </a:endParaRPr>
          </a:p>
          <a:p>
            <a:r>
              <a:rPr lang="de-DE" dirty="0" smtClean="0">
                <a:latin typeface="OCR A Std" pitchFamily="49" charset="0"/>
              </a:rPr>
              <a:t>Erste gepulste Laser</a:t>
            </a:r>
          </a:p>
        </p:txBody>
      </p:sp>
      <p:sp>
        <p:nvSpPr>
          <p:cNvPr id="32" name="Textfeld 31"/>
          <p:cNvSpPr txBox="1"/>
          <p:nvPr/>
        </p:nvSpPr>
        <p:spPr>
          <a:xfrm>
            <a:off x="-27442" y="3309763"/>
            <a:ext cx="1935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 smtClean="0">
                <a:latin typeface="OCR A Std" pitchFamily="49" charset="0"/>
              </a:rPr>
              <a:t>Eigenschaften</a:t>
            </a:r>
            <a:endParaRPr lang="de-DE" sz="1400" b="1" dirty="0" smtClean="0">
              <a:effectLst/>
              <a:latin typeface="OCR A Std" pitchFamily="49" charset="0"/>
            </a:endParaRPr>
          </a:p>
        </p:txBody>
      </p:sp>
      <p:sp>
        <p:nvSpPr>
          <p:cNvPr id="35" name="Textfeld 34"/>
          <p:cNvSpPr txBox="1"/>
          <p:nvPr/>
        </p:nvSpPr>
        <p:spPr>
          <a:xfrm>
            <a:off x="97846" y="3925572"/>
            <a:ext cx="16658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 smtClean="0">
                <a:latin typeface="OCR A Std" pitchFamily="49" charset="0"/>
              </a:rPr>
              <a:t>Anwendungen</a:t>
            </a:r>
            <a:endParaRPr lang="de-DE" sz="1400" b="1" dirty="0" smtClean="0">
              <a:effectLst/>
              <a:latin typeface="OCR A Std" pitchFamily="49" charset="0"/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223136" y="4541381"/>
            <a:ext cx="13965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 smtClean="0">
                <a:latin typeface="OCR A Std" pitchFamily="49" charset="0"/>
              </a:rPr>
              <a:t>Forschung</a:t>
            </a:r>
            <a:endParaRPr lang="de-DE" sz="1400" b="1" dirty="0" smtClean="0">
              <a:effectLst/>
              <a:latin typeface="OCR A Std" pitchFamily="49" charset="0"/>
            </a:endParaRPr>
          </a:p>
        </p:txBody>
      </p:sp>
      <p:sp>
        <p:nvSpPr>
          <p:cNvPr id="38" name="Textfeld 37"/>
          <p:cNvSpPr txBox="1"/>
          <p:nvPr/>
        </p:nvSpPr>
        <p:spPr>
          <a:xfrm>
            <a:off x="160492" y="5157192"/>
            <a:ext cx="15311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 smtClean="0">
                <a:latin typeface="OCR A Std" pitchFamily="49" charset="0"/>
              </a:rPr>
              <a:t>Zusammenf.</a:t>
            </a:r>
            <a:endParaRPr lang="de-DE" sz="1400" b="1" dirty="0" smtClean="0">
              <a:effectLst/>
              <a:latin typeface="OCR A Std" pitchFamily="49" charset="0"/>
            </a:endParaRPr>
          </a:p>
        </p:txBody>
      </p:sp>
      <p:sp>
        <p:nvSpPr>
          <p:cNvPr id="33" name="Textfeld 32"/>
          <p:cNvSpPr txBox="1"/>
          <p:nvPr/>
        </p:nvSpPr>
        <p:spPr>
          <a:xfrm>
            <a:off x="2051720" y="903040"/>
            <a:ext cx="30700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latin typeface="OCR A Std" pitchFamily="49" charset="0"/>
              </a:rPr>
              <a:t>Der erste Laser</a:t>
            </a:r>
          </a:p>
        </p:txBody>
      </p:sp>
      <p:pic>
        <p:nvPicPr>
          <p:cNvPr id="37" name="Picture 2" descr="C:\Users\Lucy Westwood\Dropbox\Sophia_Johannes\Unisachen\Laser_Aufzählu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277" y="5317107"/>
            <a:ext cx="380491" cy="275194"/>
          </a:xfrm>
          <a:prstGeom prst="rect">
            <a:avLst/>
          </a:prstGeom>
          <a:noFill/>
          <a:effectLst>
            <a:glow rad="63500">
              <a:srgbClr val="00FF00">
                <a:alpha val="7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feld 40"/>
          <p:cNvSpPr txBox="1"/>
          <p:nvPr/>
        </p:nvSpPr>
        <p:spPr>
          <a:xfrm>
            <a:off x="2627784" y="5291916"/>
            <a:ext cx="5686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OCR A Std" pitchFamily="49" charset="0"/>
              </a:rPr>
              <a:t>Bis heute: Enorme Einsatzvielfalt</a:t>
            </a:r>
          </a:p>
        </p:txBody>
      </p:sp>
      <p:sp>
        <p:nvSpPr>
          <p:cNvPr id="42" name="Textfeld 41"/>
          <p:cNvSpPr txBox="1"/>
          <p:nvPr/>
        </p:nvSpPr>
        <p:spPr>
          <a:xfrm>
            <a:off x="1880473" y="6381328"/>
            <a:ext cx="73741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OCR A Std" pitchFamily="49" charset="0"/>
              </a:rPr>
              <a:t>[A2] en.wikipedia.org/.../File:Ted_Maiman_Holding_First_Laser.jpg</a:t>
            </a:r>
            <a:endParaRPr lang="de-DE" sz="1200" dirty="0" smtClean="0">
              <a:latin typeface="OCR A Std" pitchFamily="49" charset="0"/>
            </a:endParaRPr>
          </a:p>
        </p:txBody>
      </p:sp>
      <p:pic>
        <p:nvPicPr>
          <p:cNvPr id="1034" name="Picture 10" descr="File:Ted Maiman Holding First Las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942" y="1707961"/>
            <a:ext cx="2484074" cy="31711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4504123" y="4880193"/>
            <a:ext cx="6276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OCR A Std" pitchFamily="49" charset="0"/>
              </a:rPr>
              <a:t>[A2]</a:t>
            </a:r>
            <a:endParaRPr lang="de-DE" sz="1200" dirty="0">
              <a:latin typeface="OCR A Std" pitchFamily="49" charset="0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97846" y="6414176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OCR A Std" pitchFamily="49" charset="0"/>
              </a:rPr>
              <a:t>2</a:t>
            </a:r>
            <a:endParaRPr lang="de-DE" dirty="0">
              <a:latin typeface="OCR A Std" pitchFamily="49" charset="0"/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1880473" y="6555871"/>
            <a:ext cx="68210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OCR A Std" pitchFamily="49" charset="0"/>
              </a:rPr>
              <a:t>[1] </a:t>
            </a:r>
            <a:r>
              <a:rPr lang="de-DE" sz="1200" dirty="0" smtClean="0">
                <a:latin typeface="OCR A Std" pitchFamily="49" charset="0"/>
              </a:rPr>
              <a:t>hs-pforzheim.de/.../</a:t>
            </a:r>
            <a:r>
              <a:rPr lang="de-DE" sz="1200" dirty="0">
                <a:latin typeface="OCR A Std" pitchFamily="49" charset="0"/>
              </a:rPr>
              <a:t>GeschichteDesLasers_Verfahren.aspx</a:t>
            </a:r>
            <a:endParaRPr lang="de-DE" sz="1200" dirty="0" smtClean="0">
              <a:latin typeface="OCR A Std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73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/>
          <p:cNvSpPr/>
          <p:nvPr/>
        </p:nvSpPr>
        <p:spPr>
          <a:xfrm>
            <a:off x="-1" y="757599"/>
            <a:ext cx="1863611" cy="6100401"/>
          </a:xfrm>
          <a:prstGeom prst="rect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Rechteck 1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5004048" y="151519"/>
            <a:ext cx="3852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latin typeface="OCR A Std" pitchFamily="49" charset="0"/>
              </a:rPr>
              <a:t>Das Laserprinzip</a:t>
            </a:r>
            <a:endParaRPr lang="de-DE" sz="2400" b="1" dirty="0">
              <a:latin typeface="OCR A Std" pitchFamily="49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2051720" y="903040"/>
            <a:ext cx="61478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latin typeface="OCR A Std" pitchFamily="49" charset="0"/>
              </a:rPr>
              <a:t>Grundlage: Stimulierte Emission</a:t>
            </a:r>
          </a:p>
        </p:txBody>
      </p:sp>
      <p:cxnSp>
        <p:nvCxnSpPr>
          <p:cNvPr id="11" name="Gerade Verbindung 10"/>
          <p:cNvCxnSpPr/>
          <p:nvPr/>
        </p:nvCxnSpPr>
        <p:spPr>
          <a:xfrm flipH="1" flipV="1">
            <a:off x="949788" y="404663"/>
            <a:ext cx="3505994" cy="1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Gerade Verbindung 18"/>
          <p:cNvCxnSpPr/>
          <p:nvPr/>
        </p:nvCxnSpPr>
        <p:spPr>
          <a:xfrm flipV="1">
            <a:off x="949788" y="382353"/>
            <a:ext cx="0" cy="1849680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Rechteck 8"/>
          <p:cNvSpPr/>
          <p:nvPr/>
        </p:nvSpPr>
        <p:spPr>
          <a:xfrm>
            <a:off x="4455782" y="238335"/>
            <a:ext cx="504056" cy="2880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cxnSp>
        <p:nvCxnSpPr>
          <p:cNvPr id="20" name="Gerade Verbindung 19"/>
          <p:cNvCxnSpPr/>
          <p:nvPr/>
        </p:nvCxnSpPr>
        <p:spPr>
          <a:xfrm flipH="1">
            <a:off x="766659" y="217372"/>
            <a:ext cx="329957" cy="32995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282083"/>
            <a:ext cx="6221173" cy="4667197"/>
          </a:xfrm>
          <a:prstGeom prst="rect">
            <a:avLst/>
          </a:prstGeom>
        </p:spPr>
      </p:pic>
      <p:sp>
        <p:nvSpPr>
          <p:cNvPr id="15" name="Textfeld 14"/>
          <p:cNvSpPr txBox="1"/>
          <p:nvPr/>
        </p:nvSpPr>
        <p:spPr>
          <a:xfrm>
            <a:off x="2292524" y="5446965"/>
            <a:ext cx="1901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latin typeface="OCR A Std" pitchFamily="49" charset="0"/>
              </a:rPr>
              <a:t>Absorption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4319972" y="5446965"/>
            <a:ext cx="1901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latin typeface="OCR A Std" pitchFamily="49" charset="0"/>
              </a:rPr>
              <a:t>Spontane</a:t>
            </a:r>
          </a:p>
          <a:p>
            <a:pPr algn="ctr"/>
            <a:r>
              <a:rPr lang="de-DE" dirty="0" smtClean="0">
                <a:latin typeface="OCR A Std" pitchFamily="49" charset="0"/>
              </a:rPr>
              <a:t>Emission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6370339" y="5396911"/>
            <a:ext cx="2053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latin typeface="OCR A Std" pitchFamily="49" charset="0"/>
              </a:rPr>
              <a:t>Stimulierte</a:t>
            </a:r>
          </a:p>
          <a:p>
            <a:pPr algn="ctr"/>
            <a:r>
              <a:rPr lang="de-DE" dirty="0" smtClean="0">
                <a:latin typeface="OCR A Std" pitchFamily="49" charset="0"/>
              </a:rPr>
              <a:t>Emission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285780" y="1462336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 smtClean="0">
                <a:effectLst>
                  <a:glow rad="368300">
                    <a:srgbClr val="00FF00">
                      <a:alpha val="40000"/>
                    </a:srgbClr>
                  </a:glow>
                </a:effectLst>
                <a:latin typeface="OCR A Std" pitchFamily="49" charset="0"/>
              </a:rPr>
              <a:t>Historie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35204" y="2078145"/>
            <a:ext cx="1800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 smtClean="0">
                <a:effectLst>
                  <a:glow rad="368300">
                    <a:srgbClr val="00FF00">
                      <a:alpha val="75000"/>
                    </a:srgbClr>
                  </a:glow>
                </a:effectLst>
                <a:latin typeface="OCR A Std" pitchFamily="49" charset="0"/>
              </a:rPr>
              <a:t>Laserprinzip</a:t>
            </a:r>
            <a:endParaRPr lang="de-DE" sz="1400" b="1" dirty="0">
              <a:effectLst>
                <a:glow rad="368300">
                  <a:srgbClr val="00FF00">
                    <a:alpha val="75000"/>
                  </a:srgbClr>
                </a:glow>
              </a:effectLst>
              <a:latin typeface="OCR A Std" pitchFamily="49" charset="0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285779" y="2693954"/>
            <a:ext cx="12618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 smtClean="0">
                <a:latin typeface="OCR A Std" pitchFamily="49" charset="0"/>
              </a:rPr>
              <a:t>Bauarten</a:t>
            </a:r>
            <a:endParaRPr lang="de-DE" sz="1400" b="1" dirty="0" smtClean="0">
              <a:effectLst/>
              <a:latin typeface="OCR A Std" pitchFamily="49" charset="0"/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-27442" y="3309763"/>
            <a:ext cx="1935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 smtClean="0">
                <a:latin typeface="OCR A Std" pitchFamily="49" charset="0"/>
              </a:rPr>
              <a:t>Eigenschaften</a:t>
            </a:r>
            <a:endParaRPr lang="de-DE" sz="1400" b="1" dirty="0" smtClean="0">
              <a:effectLst/>
              <a:latin typeface="OCR A Std" pitchFamily="49" charset="0"/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97846" y="3925572"/>
            <a:ext cx="16658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 smtClean="0">
                <a:latin typeface="OCR A Std" pitchFamily="49" charset="0"/>
              </a:rPr>
              <a:t>Anwendungen</a:t>
            </a:r>
            <a:endParaRPr lang="de-DE" sz="1400" b="1" dirty="0" smtClean="0">
              <a:effectLst/>
              <a:latin typeface="OCR A Std" pitchFamily="49" charset="0"/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223136" y="4541381"/>
            <a:ext cx="13965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 smtClean="0">
                <a:latin typeface="OCR A Std" pitchFamily="49" charset="0"/>
              </a:rPr>
              <a:t>Forschung</a:t>
            </a:r>
            <a:endParaRPr lang="de-DE" sz="1400" b="1" dirty="0" smtClean="0">
              <a:effectLst/>
              <a:latin typeface="OCR A Std" pitchFamily="49" charset="0"/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160492" y="5157192"/>
            <a:ext cx="15311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 smtClean="0">
                <a:latin typeface="OCR A Std" pitchFamily="49" charset="0"/>
              </a:rPr>
              <a:t>Zusammenf.</a:t>
            </a:r>
            <a:endParaRPr lang="de-DE" sz="1400" b="1" dirty="0" smtClean="0">
              <a:effectLst/>
              <a:latin typeface="OCR A Std" pitchFamily="49" charset="0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97846" y="6414176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OCR A Std" pitchFamily="49" charset="0"/>
              </a:rPr>
              <a:t>3</a:t>
            </a:r>
            <a:endParaRPr lang="de-DE" dirty="0">
              <a:latin typeface="OCR A Std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87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eck 22"/>
          <p:cNvSpPr/>
          <p:nvPr/>
        </p:nvSpPr>
        <p:spPr>
          <a:xfrm>
            <a:off x="-1" y="757599"/>
            <a:ext cx="1863611" cy="6100401"/>
          </a:xfrm>
          <a:prstGeom prst="rect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Rechteck 1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2051720" y="903040"/>
            <a:ext cx="13388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latin typeface="OCR A Std" pitchFamily="49" charset="0"/>
              </a:rPr>
              <a:t>Pumpen</a:t>
            </a:r>
            <a:endParaRPr lang="de-DE" sz="2000" b="1" dirty="0" smtClean="0">
              <a:latin typeface="OCR A Std" pitchFamily="49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562573" y="1581731"/>
            <a:ext cx="6293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OCR A Std" pitchFamily="49" charset="0"/>
              </a:rPr>
              <a:t>Aufbauen einer Besetzungsinversion</a:t>
            </a:r>
          </a:p>
        </p:txBody>
      </p:sp>
      <p:cxnSp>
        <p:nvCxnSpPr>
          <p:cNvPr id="19" name="Gerade Verbindung 18"/>
          <p:cNvCxnSpPr/>
          <p:nvPr/>
        </p:nvCxnSpPr>
        <p:spPr>
          <a:xfrm flipV="1">
            <a:off x="949788" y="382353"/>
            <a:ext cx="0" cy="1849680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Gerade Verbindung 19"/>
          <p:cNvCxnSpPr/>
          <p:nvPr/>
        </p:nvCxnSpPr>
        <p:spPr>
          <a:xfrm flipH="1">
            <a:off x="766659" y="217372"/>
            <a:ext cx="329957" cy="32995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6" name="Picture 2" descr="C:\Users\Lucy Westwood\Dropbox\Sophia_Johannes\Unisachen\Laser_Aufzählu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145" y="1628800"/>
            <a:ext cx="380491" cy="275194"/>
          </a:xfrm>
          <a:prstGeom prst="rect">
            <a:avLst/>
          </a:prstGeom>
          <a:noFill/>
          <a:effectLst>
            <a:glow rad="63500">
              <a:srgbClr val="00FF00">
                <a:alpha val="7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feld 16"/>
          <p:cNvSpPr txBox="1"/>
          <p:nvPr/>
        </p:nvSpPr>
        <p:spPr>
          <a:xfrm>
            <a:off x="2588230" y="5651956"/>
            <a:ext cx="6376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OCR A Std" pitchFamily="49" charset="0"/>
              </a:rPr>
              <a:t>Nur Mehr-Niveausysteme funktionieren</a:t>
            </a:r>
          </a:p>
        </p:txBody>
      </p:sp>
      <p:pic>
        <p:nvPicPr>
          <p:cNvPr id="18" name="Picture 2" descr="C:\Users\Lucy Westwood\Dropbox\Sophia_Johannes\Unisachen\Laser_Aufzählu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145" y="5699025"/>
            <a:ext cx="380491" cy="275194"/>
          </a:xfrm>
          <a:prstGeom prst="rect">
            <a:avLst/>
          </a:prstGeom>
          <a:noFill/>
          <a:effectLst>
            <a:glow rad="63500">
              <a:srgbClr val="00FF00">
                <a:alpha val="7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56886" y="2256428"/>
            <a:ext cx="4498975" cy="3041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feld 24"/>
          <p:cNvSpPr txBox="1"/>
          <p:nvPr/>
        </p:nvSpPr>
        <p:spPr>
          <a:xfrm>
            <a:off x="285779" y="2693954"/>
            <a:ext cx="12618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 smtClean="0">
                <a:latin typeface="OCR A Std" pitchFamily="49" charset="0"/>
              </a:rPr>
              <a:t>Bauarten</a:t>
            </a:r>
            <a:endParaRPr lang="de-DE" sz="1400" b="1" dirty="0" smtClean="0">
              <a:effectLst/>
              <a:latin typeface="OCR A Std" pitchFamily="49" charset="0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-27442" y="3309763"/>
            <a:ext cx="1935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 smtClean="0">
                <a:latin typeface="OCR A Std" pitchFamily="49" charset="0"/>
              </a:rPr>
              <a:t>Eigenschaften</a:t>
            </a:r>
            <a:endParaRPr lang="de-DE" sz="1400" b="1" dirty="0" smtClean="0">
              <a:effectLst/>
              <a:latin typeface="OCR A Std" pitchFamily="49" charset="0"/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97846" y="3925572"/>
            <a:ext cx="16658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 smtClean="0">
                <a:latin typeface="OCR A Std" pitchFamily="49" charset="0"/>
              </a:rPr>
              <a:t>Anwendungen</a:t>
            </a:r>
            <a:endParaRPr lang="de-DE" sz="1400" b="1" dirty="0" smtClean="0">
              <a:effectLst/>
              <a:latin typeface="OCR A Std" pitchFamily="49" charset="0"/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223136" y="4541381"/>
            <a:ext cx="13965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 smtClean="0">
                <a:latin typeface="OCR A Std" pitchFamily="49" charset="0"/>
              </a:rPr>
              <a:t>Forschung</a:t>
            </a:r>
            <a:endParaRPr lang="de-DE" sz="1400" b="1" dirty="0" smtClean="0">
              <a:effectLst/>
              <a:latin typeface="OCR A Std" pitchFamily="49" charset="0"/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160492" y="5157192"/>
            <a:ext cx="15311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 smtClean="0">
                <a:latin typeface="OCR A Std" pitchFamily="49" charset="0"/>
              </a:rPr>
              <a:t>Zusammenf.</a:t>
            </a:r>
            <a:endParaRPr lang="de-DE" sz="1400" b="1" dirty="0" smtClean="0">
              <a:effectLst/>
              <a:latin typeface="OCR A Std" pitchFamily="49" charset="0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285780" y="1462336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 smtClean="0">
                <a:effectLst>
                  <a:glow rad="368300">
                    <a:srgbClr val="00FF00">
                      <a:alpha val="40000"/>
                    </a:srgbClr>
                  </a:glow>
                </a:effectLst>
                <a:latin typeface="OCR A Std" pitchFamily="49" charset="0"/>
              </a:rPr>
              <a:t>Historie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35204" y="2078145"/>
            <a:ext cx="1800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 smtClean="0">
                <a:effectLst>
                  <a:glow rad="368300">
                    <a:srgbClr val="00FF00">
                      <a:alpha val="75000"/>
                    </a:srgbClr>
                  </a:glow>
                </a:effectLst>
                <a:latin typeface="OCR A Std" pitchFamily="49" charset="0"/>
              </a:rPr>
              <a:t>Laserprinzip</a:t>
            </a:r>
            <a:endParaRPr lang="de-DE" sz="1400" b="1" dirty="0">
              <a:effectLst>
                <a:glow rad="368300">
                  <a:srgbClr val="00FF00">
                    <a:alpha val="75000"/>
                  </a:srgbClr>
                </a:glow>
              </a:effectLst>
              <a:latin typeface="OCR A Std" pitchFamily="49" charset="0"/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5004048" y="151519"/>
            <a:ext cx="3852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latin typeface="OCR A Std" pitchFamily="49" charset="0"/>
              </a:rPr>
              <a:t>Das Laserprinzip</a:t>
            </a:r>
            <a:endParaRPr lang="de-DE" sz="2400" b="1" dirty="0">
              <a:latin typeface="OCR A Std" pitchFamily="49" charset="0"/>
            </a:endParaRPr>
          </a:p>
        </p:txBody>
      </p:sp>
      <p:cxnSp>
        <p:nvCxnSpPr>
          <p:cNvPr id="32" name="Gerade Verbindung 31"/>
          <p:cNvCxnSpPr/>
          <p:nvPr/>
        </p:nvCxnSpPr>
        <p:spPr>
          <a:xfrm flipH="1" flipV="1">
            <a:off x="949788" y="404663"/>
            <a:ext cx="3505994" cy="1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3" name="Rechteck 32"/>
          <p:cNvSpPr/>
          <p:nvPr/>
        </p:nvSpPr>
        <p:spPr>
          <a:xfrm>
            <a:off x="4455782" y="238335"/>
            <a:ext cx="504056" cy="2880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feld 2"/>
              <p:cNvSpPr txBox="1"/>
              <p:nvPr/>
            </p:nvSpPr>
            <p:spPr>
              <a:xfrm>
                <a:off x="7286657" y="3706906"/>
                <a:ext cx="14141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</a:rPr>
                          <m:t>𝑀</m:t>
                        </m:r>
                      </m:sub>
                    </m:sSub>
                    <m:r>
                      <a:rPr lang="de-DE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de-DE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de-DE" dirty="0" smtClean="0"/>
                  <a:t>=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/>
                        <a:ea typeface="Cambria Math"/>
                      </a:rPr>
                      <m:t>ℏ</m:t>
                    </m:r>
                    <m:r>
                      <a:rPr lang="de-DE" i="1" dirty="0" smtClean="0">
                        <a:latin typeface="Cambria Math"/>
                        <a:ea typeface="Cambria Math"/>
                      </a:rPr>
                      <m:t>𝜔</m:t>
                    </m:r>
                  </m:oMath>
                </a14:m>
                <a:endParaRPr lang="de-DE" dirty="0"/>
              </a:p>
            </p:txBody>
          </p:sp>
        </mc:Choice>
        <mc:Fallback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6657" y="3706906"/>
                <a:ext cx="1414170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feld 40"/>
          <p:cNvSpPr txBox="1"/>
          <p:nvPr/>
        </p:nvSpPr>
        <p:spPr>
          <a:xfrm>
            <a:off x="97846" y="6414176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OCR A Std" pitchFamily="49" charset="0"/>
              </a:rPr>
              <a:t>4</a:t>
            </a:r>
            <a:endParaRPr lang="de-DE" dirty="0">
              <a:latin typeface="OCR A Std" pitchFamily="49" charset="0"/>
            </a:endParaRPr>
          </a:p>
        </p:txBody>
      </p:sp>
      <p:sp>
        <p:nvSpPr>
          <p:cNvPr id="42" name="Textfeld 41"/>
          <p:cNvSpPr txBox="1"/>
          <p:nvPr/>
        </p:nvSpPr>
        <p:spPr>
          <a:xfrm>
            <a:off x="1943302" y="6464369"/>
            <a:ext cx="54938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OCR A Std" pitchFamily="49" charset="0"/>
              </a:rPr>
              <a:t>[3] </a:t>
            </a:r>
            <a:r>
              <a:rPr lang="de-DE" sz="1200" dirty="0" smtClean="0">
                <a:latin typeface="OCR A Std" pitchFamily="49" charset="0"/>
              </a:rPr>
              <a:t>physik.uni-bielefeld.de</a:t>
            </a:r>
            <a:r>
              <a:rPr lang="de-DE" sz="1200" dirty="0">
                <a:latin typeface="OCR A Std" pitchFamily="49" charset="0"/>
              </a:rPr>
              <a:t>/~yorks/pro13/v9.pdf</a:t>
            </a:r>
            <a:endParaRPr lang="de-DE" sz="1200" dirty="0" smtClean="0">
              <a:latin typeface="OCR A Std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32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eck 22"/>
          <p:cNvSpPr/>
          <p:nvPr/>
        </p:nvSpPr>
        <p:spPr>
          <a:xfrm>
            <a:off x="-1" y="757599"/>
            <a:ext cx="1863611" cy="6100401"/>
          </a:xfrm>
          <a:prstGeom prst="rect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Rechteck 1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2051720" y="903040"/>
            <a:ext cx="13388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latin typeface="OCR A Std" pitchFamily="49" charset="0"/>
              </a:rPr>
              <a:t>Pumpen</a:t>
            </a:r>
            <a:endParaRPr lang="de-DE" sz="2000" b="1" dirty="0" smtClean="0">
              <a:latin typeface="OCR A Std" pitchFamily="49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562573" y="1581731"/>
            <a:ext cx="6293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OCR A Std" pitchFamily="49" charset="0"/>
              </a:rPr>
              <a:t>Betrachte Zweiniveausystem:</a:t>
            </a:r>
            <a:endParaRPr lang="de-DE" dirty="0" smtClean="0">
              <a:latin typeface="OCR A Std" pitchFamily="49" charset="0"/>
            </a:endParaRPr>
          </a:p>
        </p:txBody>
      </p:sp>
      <p:cxnSp>
        <p:nvCxnSpPr>
          <p:cNvPr id="19" name="Gerade Verbindung 18"/>
          <p:cNvCxnSpPr/>
          <p:nvPr/>
        </p:nvCxnSpPr>
        <p:spPr>
          <a:xfrm flipV="1">
            <a:off x="949788" y="382353"/>
            <a:ext cx="0" cy="1849680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Gerade Verbindung 19"/>
          <p:cNvCxnSpPr/>
          <p:nvPr/>
        </p:nvCxnSpPr>
        <p:spPr>
          <a:xfrm flipH="1">
            <a:off x="766659" y="217372"/>
            <a:ext cx="329957" cy="32995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6" name="Picture 2" descr="C:\Users\Lucy Westwood\Dropbox\Sophia_Johannes\Unisachen\Laser_Aufzählu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145" y="1628800"/>
            <a:ext cx="380491" cy="275194"/>
          </a:xfrm>
          <a:prstGeom prst="rect">
            <a:avLst/>
          </a:prstGeom>
          <a:noFill/>
          <a:effectLst>
            <a:glow rad="63500">
              <a:srgbClr val="00FF00">
                <a:alpha val="7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feld 24"/>
          <p:cNvSpPr txBox="1"/>
          <p:nvPr/>
        </p:nvSpPr>
        <p:spPr>
          <a:xfrm>
            <a:off x="285779" y="2693954"/>
            <a:ext cx="12618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 smtClean="0">
                <a:latin typeface="OCR A Std" pitchFamily="49" charset="0"/>
              </a:rPr>
              <a:t>Bauarten</a:t>
            </a:r>
            <a:endParaRPr lang="de-DE" sz="1400" b="1" dirty="0" smtClean="0">
              <a:effectLst/>
              <a:latin typeface="OCR A Std" pitchFamily="49" charset="0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-27442" y="3309763"/>
            <a:ext cx="1935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 smtClean="0">
                <a:latin typeface="OCR A Std" pitchFamily="49" charset="0"/>
              </a:rPr>
              <a:t>Eigenschaften</a:t>
            </a:r>
            <a:endParaRPr lang="de-DE" sz="1400" b="1" dirty="0" smtClean="0">
              <a:effectLst/>
              <a:latin typeface="OCR A Std" pitchFamily="49" charset="0"/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97846" y="3925572"/>
            <a:ext cx="16658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 smtClean="0">
                <a:latin typeface="OCR A Std" pitchFamily="49" charset="0"/>
              </a:rPr>
              <a:t>Anwendungen</a:t>
            </a:r>
            <a:endParaRPr lang="de-DE" sz="1400" b="1" dirty="0" smtClean="0">
              <a:effectLst/>
              <a:latin typeface="OCR A Std" pitchFamily="49" charset="0"/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223136" y="4541381"/>
            <a:ext cx="13965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 smtClean="0">
                <a:latin typeface="OCR A Std" pitchFamily="49" charset="0"/>
              </a:rPr>
              <a:t>Forschung</a:t>
            </a:r>
            <a:endParaRPr lang="de-DE" sz="1400" b="1" dirty="0" smtClean="0">
              <a:effectLst/>
              <a:latin typeface="OCR A Std" pitchFamily="49" charset="0"/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160492" y="5157192"/>
            <a:ext cx="15311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 smtClean="0">
                <a:latin typeface="OCR A Std" pitchFamily="49" charset="0"/>
              </a:rPr>
              <a:t>Zusammenf.</a:t>
            </a:r>
            <a:endParaRPr lang="de-DE" sz="1400" b="1" dirty="0" smtClean="0">
              <a:effectLst/>
              <a:latin typeface="OCR A Std" pitchFamily="49" charset="0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285780" y="1462336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 smtClean="0">
                <a:effectLst>
                  <a:glow rad="368300">
                    <a:srgbClr val="00FF00">
                      <a:alpha val="40000"/>
                    </a:srgbClr>
                  </a:glow>
                </a:effectLst>
                <a:latin typeface="OCR A Std" pitchFamily="49" charset="0"/>
              </a:rPr>
              <a:t>Historie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35204" y="2078145"/>
            <a:ext cx="1800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 smtClean="0">
                <a:effectLst>
                  <a:glow rad="368300">
                    <a:srgbClr val="00FF00">
                      <a:alpha val="75000"/>
                    </a:srgbClr>
                  </a:glow>
                </a:effectLst>
                <a:latin typeface="OCR A Std" pitchFamily="49" charset="0"/>
              </a:rPr>
              <a:t>Laserprinzip</a:t>
            </a:r>
            <a:endParaRPr lang="de-DE" sz="1400" b="1" dirty="0">
              <a:effectLst>
                <a:glow rad="368300">
                  <a:srgbClr val="00FF00">
                    <a:alpha val="75000"/>
                  </a:srgbClr>
                </a:glow>
              </a:effectLst>
              <a:latin typeface="OCR A Std" pitchFamily="49" charset="0"/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5004048" y="151519"/>
            <a:ext cx="3852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latin typeface="OCR A Std" pitchFamily="49" charset="0"/>
              </a:rPr>
              <a:t>Das Laserprinzip</a:t>
            </a:r>
            <a:endParaRPr lang="de-DE" sz="2400" b="1" dirty="0">
              <a:latin typeface="OCR A Std" pitchFamily="49" charset="0"/>
            </a:endParaRPr>
          </a:p>
        </p:txBody>
      </p:sp>
      <p:cxnSp>
        <p:nvCxnSpPr>
          <p:cNvPr id="32" name="Gerade Verbindung 31"/>
          <p:cNvCxnSpPr/>
          <p:nvPr/>
        </p:nvCxnSpPr>
        <p:spPr>
          <a:xfrm flipH="1" flipV="1">
            <a:off x="949788" y="404663"/>
            <a:ext cx="3505994" cy="1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3" name="Rechteck 32"/>
          <p:cNvSpPr/>
          <p:nvPr/>
        </p:nvSpPr>
        <p:spPr>
          <a:xfrm>
            <a:off x="4455782" y="238335"/>
            <a:ext cx="504056" cy="2880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35" name="Picture 2" descr="C:\Users\Lucy Westwood\Dropbox\Sophia_Johannes\Unisachen\Laser_Aufzählu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386657"/>
            <a:ext cx="380491" cy="275194"/>
          </a:xfrm>
          <a:prstGeom prst="rect">
            <a:avLst/>
          </a:prstGeom>
          <a:noFill/>
          <a:effectLst>
            <a:glow rad="63500">
              <a:srgbClr val="00FF00">
                <a:alpha val="7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feld 35"/>
          <p:cNvSpPr txBox="1"/>
          <p:nvPr/>
        </p:nvSpPr>
        <p:spPr>
          <a:xfrm>
            <a:off x="2555776" y="2339588"/>
            <a:ext cx="6293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OCR A Std" pitchFamily="49" charset="0"/>
              </a:rPr>
              <a:t>Seien die Hälfte der N Atome im oberen Niveau</a:t>
            </a:r>
            <a:endParaRPr lang="de-DE" dirty="0" smtClean="0">
              <a:latin typeface="OCR A Std" pitchFamily="49" charset="0"/>
            </a:endParaRPr>
          </a:p>
        </p:txBody>
      </p:sp>
      <p:pic>
        <p:nvPicPr>
          <p:cNvPr id="37" name="Picture 2" descr="C:\Users\Lucy Westwood\Dropbox\Sophia_Johannes\Unisachen\Laser_Aufzählu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189778"/>
            <a:ext cx="380491" cy="275194"/>
          </a:xfrm>
          <a:prstGeom prst="rect">
            <a:avLst/>
          </a:prstGeom>
          <a:noFill/>
          <a:effectLst>
            <a:glow rad="63500">
              <a:srgbClr val="00FF00">
                <a:alpha val="7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feld 37"/>
          <p:cNvSpPr txBox="1"/>
          <p:nvPr/>
        </p:nvSpPr>
        <p:spPr>
          <a:xfrm>
            <a:off x="2555776" y="3142709"/>
            <a:ext cx="62938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OCR A Std" pitchFamily="49" charset="0"/>
              </a:rPr>
              <a:t>	Wahrscheinlichkeit für Absorption und stimulierte Emission sind gleich</a:t>
            </a:r>
            <a:endParaRPr lang="de-DE" dirty="0" smtClean="0">
              <a:latin typeface="OCR A Std" pitchFamily="49" charset="0"/>
            </a:endParaRPr>
          </a:p>
        </p:txBody>
      </p:sp>
      <p:cxnSp>
        <p:nvCxnSpPr>
          <p:cNvPr id="5" name="Gerade Verbindung mit Pfeil 4"/>
          <p:cNvCxnSpPr/>
          <p:nvPr/>
        </p:nvCxnSpPr>
        <p:spPr>
          <a:xfrm>
            <a:off x="2702785" y="3309763"/>
            <a:ext cx="71708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9" name="Picture 2" descr="C:\Users\Lucy Westwood\Dropbox\Sophia_Johannes\Unisachen\Laser_Aufzählu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208923"/>
            <a:ext cx="380491" cy="275194"/>
          </a:xfrm>
          <a:prstGeom prst="rect">
            <a:avLst/>
          </a:prstGeom>
          <a:noFill/>
          <a:effectLst>
            <a:glow rad="63500">
              <a:srgbClr val="00FF00">
                <a:alpha val="7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feld 39"/>
          <p:cNvSpPr txBox="1"/>
          <p:nvPr/>
        </p:nvSpPr>
        <p:spPr>
          <a:xfrm>
            <a:off x="2555776" y="4161854"/>
            <a:ext cx="62938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OCR A Std" pitchFamily="49" charset="0"/>
              </a:rPr>
              <a:t>	zusätzlich besteht Wahrscheinlichkeit für spontane Emission, Besetzungsinversion ist nicht möglich</a:t>
            </a:r>
            <a:endParaRPr lang="de-DE" dirty="0" smtClean="0">
              <a:latin typeface="OCR A Std" pitchFamily="49" charset="0"/>
            </a:endParaRPr>
          </a:p>
        </p:txBody>
      </p:sp>
      <p:cxnSp>
        <p:nvCxnSpPr>
          <p:cNvPr id="41" name="Gerade Verbindung mit Pfeil 40"/>
          <p:cNvCxnSpPr/>
          <p:nvPr/>
        </p:nvCxnSpPr>
        <p:spPr>
          <a:xfrm>
            <a:off x="2702785" y="4328908"/>
            <a:ext cx="71708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2" name="Textfeld 41"/>
          <p:cNvSpPr txBox="1"/>
          <p:nvPr/>
        </p:nvSpPr>
        <p:spPr>
          <a:xfrm>
            <a:off x="97846" y="6414176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OCR A Std" pitchFamily="49" charset="0"/>
              </a:rPr>
              <a:t>5</a:t>
            </a:r>
            <a:endParaRPr lang="de-DE" dirty="0">
              <a:latin typeface="OCR A Std" pitchFamily="49" charset="0"/>
            </a:endParaRPr>
          </a:p>
        </p:txBody>
      </p:sp>
      <p:sp>
        <p:nvSpPr>
          <p:cNvPr id="43" name="Textfeld 42"/>
          <p:cNvSpPr txBox="1"/>
          <p:nvPr/>
        </p:nvSpPr>
        <p:spPr>
          <a:xfrm>
            <a:off x="1943302" y="6464369"/>
            <a:ext cx="54938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OCR A Std" pitchFamily="49" charset="0"/>
              </a:rPr>
              <a:t>[3] </a:t>
            </a:r>
            <a:r>
              <a:rPr lang="de-DE" sz="1200" dirty="0" smtClean="0">
                <a:latin typeface="OCR A Std" pitchFamily="49" charset="0"/>
              </a:rPr>
              <a:t>physik.uni-bielefeld.de</a:t>
            </a:r>
            <a:r>
              <a:rPr lang="de-DE" sz="1200" dirty="0">
                <a:latin typeface="OCR A Std" pitchFamily="49" charset="0"/>
              </a:rPr>
              <a:t>/~yorks/pro13/v9.pdf</a:t>
            </a:r>
            <a:endParaRPr lang="de-DE" sz="1200" dirty="0" smtClean="0">
              <a:latin typeface="OCR A Std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05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hteck 29"/>
          <p:cNvSpPr/>
          <p:nvPr/>
        </p:nvSpPr>
        <p:spPr>
          <a:xfrm>
            <a:off x="-1" y="757599"/>
            <a:ext cx="1863611" cy="6100401"/>
          </a:xfrm>
          <a:prstGeom prst="rect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Rechteck 1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2051720" y="903040"/>
            <a:ext cx="19159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latin typeface="OCR A Std" pitchFamily="49" charset="0"/>
              </a:rPr>
              <a:t>Resonator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2562572" y="1581731"/>
            <a:ext cx="32907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OCR A Std" pitchFamily="49" charset="0"/>
              </a:rPr>
              <a:t>Verstärkung des </a:t>
            </a:r>
          </a:p>
          <a:p>
            <a:endParaRPr lang="de-DE" dirty="0">
              <a:latin typeface="OCR A Std" pitchFamily="49" charset="0"/>
            </a:endParaRPr>
          </a:p>
          <a:p>
            <a:r>
              <a:rPr lang="de-DE" dirty="0" smtClean="0">
                <a:latin typeface="OCR A Std" pitchFamily="49" charset="0"/>
              </a:rPr>
              <a:t>Lichts durch </a:t>
            </a:r>
          </a:p>
          <a:p>
            <a:endParaRPr lang="de-DE" dirty="0">
              <a:latin typeface="OCR A Std" pitchFamily="49" charset="0"/>
            </a:endParaRPr>
          </a:p>
          <a:p>
            <a:r>
              <a:rPr lang="de-DE" dirty="0" smtClean="0">
                <a:latin typeface="OCR A Std" pitchFamily="49" charset="0"/>
              </a:rPr>
              <a:t>Resonator</a:t>
            </a:r>
          </a:p>
        </p:txBody>
      </p:sp>
      <p:cxnSp>
        <p:nvCxnSpPr>
          <p:cNvPr id="19" name="Gerade Verbindung 18"/>
          <p:cNvCxnSpPr/>
          <p:nvPr/>
        </p:nvCxnSpPr>
        <p:spPr>
          <a:xfrm flipV="1">
            <a:off x="949788" y="382353"/>
            <a:ext cx="0" cy="1849680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Gerade Verbindung 19"/>
          <p:cNvCxnSpPr/>
          <p:nvPr/>
        </p:nvCxnSpPr>
        <p:spPr>
          <a:xfrm flipH="1">
            <a:off x="766659" y="217372"/>
            <a:ext cx="329957" cy="32995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6" name="Picture 2" descr="C:\Users\Lucy Westwood\Dropbox\Sophia_Johannes\Unisachen\Laser_Aufzählu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145" y="1628800"/>
            <a:ext cx="380491" cy="275194"/>
          </a:xfrm>
          <a:prstGeom prst="rect">
            <a:avLst/>
          </a:prstGeom>
          <a:noFill/>
          <a:effectLst>
            <a:glow rad="63500">
              <a:srgbClr val="00FF00">
                <a:alpha val="7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feld 16"/>
              <p:cNvSpPr txBox="1"/>
              <p:nvPr/>
            </p:nvSpPr>
            <p:spPr>
              <a:xfrm>
                <a:off x="2477183" y="3284984"/>
                <a:ext cx="5609827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 smtClean="0">
                    <a:latin typeface="OCR A Std" pitchFamily="49" charset="0"/>
                  </a:rPr>
                  <a:t>Modenselektion</a:t>
                </a:r>
                <a:endParaRPr lang="de-DE" dirty="0">
                  <a:latin typeface="OCR A Std" pitchFamily="49" charset="0"/>
                </a:endParaRPr>
              </a:p>
              <a:p>
                <a:r>
                  <a:rPr lang="de-DE" dirty="0" smtClean="0">
                    <a:latin typeface="OCR A Std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2400" b="0" i="1" smtClean="0">
                        <a:latin typeface="Cambria Math"/>
                      </a:rPr>
                      <m:t>2</m:t>
                    </m:r>
                    <m:r>
                      <a:rPr lang="de-DE" sz="2400" b="0" i="1" smtClean="0">
                        <a:latin typeface="Cambria Math"/>
                      </a:rPr>
                      <m:t>𝐿</m:t>
                    </m:r>
                    <m:r>
                      <a:rPr lang="de-DE" sz="2400" b="0" i="1" smtClean="0">
                        <a:latin typeface="Cambria Math"/>
                      </a:rPr>
                      <m:t>=</m:t>
                    </m:r>
                    <m:r>
                      <a:rPr lang="de-DE" sz="2400" b="0" i="1" smtClean="0">
                        <a:latin typeface="Cambria Math"/>
                      </a:rPr>
                      <m:t>𝑛</m:t>
                    </m:r>
                    <m:r>
                      <a:rPr lang="de-DE" sz="2400" b="0" i="1" smtClean="0">
                        <a:latin typeface="Cambria Math"/>
                        <a:ea typeface="Cambria Math"/>
                      </a:rPr>
                      <m:t>𝜆</m:t>
                    </m:r>
                  </m:oMath>
                </a14:m>
                <a:endParaRPr lang="de-DE" sz="2400" dirty="0" smtClean="0">
                  <a:latin typeface="OCR A Std" pitchFamily="49" charset="0"/>
                </a:endParaRPr>
              </a:p>
            </p:txBody>
          </p:sp>
        </mc:Choice>
        <mc:Fallback xmlns="">
          <p:sp>
            <p:nvSpPr>
              <p:cNvPr id="17" name="Textfeld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7183" y="3284984"/>
                <a:ext cx="5609827" cy="738664"/>
              </a:xfrm>
              <a:prstGeom prst="rect">
                <a:avLst/>
              </a:prstGeom>
              <a:blipFill rotWithShape="1">
                <a:blip r:embed="rId4"/>
                <a:stretch>
                  <a:fillRect l="-869" t="-413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2" descr="C:\Users\Lucy Westwood\Dropbox\Sophia_Johannes\Unisachen\Laser_Aufzählu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145" y="3332053"/>
            <a:ext cx="380491" cy="275194"/>
          </a:xfrm>
          <a:prstGeom prst="rect">
            <a:avLst/>
          </a:prstGeom>
          <a:noFill/>
          <a:effectLst>
            <a:glow rad="63500">
              <a:srgbClr val="00FF00">
                <a:alpha val="7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Lucy Westwood\Dropbox\Vorträge\Laser\Bilder\Resonato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977" y="4233349"/>
            <a:ext cx="3411304" cy="1749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feld 24"/>
          <p:cNvSpPr txBox="1"/>
          <p:nvPr/>
        </p:nvSpPr>
        <p:spPr>
          <a:xfrm>
            <a:off x="285779" y="2693954"/>
            <a:ext cx="12618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 smtClean="0">
                <a:latin typeface="OCR A Std" pitchFamily="49" charset="0"/>
              </a:rPr>
              <a:t>Bauarten</a:t>
            </a:r>
            <a:endParaRPr lang="de-DE" sz="1400" b="1" dirty="0" smtClean="0">
              <a:effectLst/>
              <a:latin typeface="OCR A Std" pitchFamily="49" charset="0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-27442" y="3309763"/>
            <a:ext cx="1935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 smtClean="0">
                <a:latin typeface="OCR A Std" pitchFamily="49" charset="0"/>
              </a:rPr>
              <a:t>Eigenschaften</a:t>
            </a:r>
            <a:endParaRPr lang="de-DE" sz="1400" b="1" dirty="0" smtClean="0">
              <a:effectLst/>
              <a:latin typeface="OCR A Std" pitchFamily="49" charset="0"/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97846" y="3925572"/>
            <a:ext cx="16658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 smtClean="0">
                <a:latin typeface="OCR A Std" pitchFamily="49" charset="0"/>
              </a:rPr>
              <a:t>Anwendungen</a:t>
            </a:r>
            <a:endParaRPr lang="de-DE" sz="1400" b="1" dirty="0" smtClean="0">
              <a:effectLst/>
              <a:latin typeface="OCR A Std" pitchFamily="49" charset="0"/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223136" y="4541381"/>
            <a:ext cx="13965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 smtClean="0">
                <a:latin typeface="OCR A Std" pitchFamily="49" charset="0"/>
              </a:rPr>
              <a:t>Forschung</a:t>
            </a:r>
            <a:endParaRPr lang="de-DE" sz="1400" b="1" dirty="0" smtClean="0">
              <a:effectLst/>
              <a:latin typeface="OCR A Std" pitchFamily="49" charset="0"/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160492" y="5157192"/>
            <a:ext cx="15311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 smtClean="0">
                <a:latin typeface="OCR A Std" pitchFamily="49" charset="0"/>
              </a:rPr>
              <a:t>Zusammenf.</a:t>
            </a:r>
            <a:endParaRPr lang="de-DE" sz="1400" b="1" dirty="0" smtClean="0">
              <a:effectLst/>
              <a:latin typeface="OCR A Std" pitchFamily="49" charset="0"/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285780" y="1462336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 smtClean="0">
                <a:effectLst>
                  <a:glow rad="368300">
                    <a:srgbClr val="00FF00">
                      <a:alpha val="40000"/>
                    </a:srgbClr>
                  </a:glow>
                </a:effectLst>
                <a:latin typeface="OCR A Std" pitchFamily="49" charset="0"/>
              </a:rPr>
              <a:t>Historie</a:t>
            </a:r>
          </a:p>
        </p:txBody>
      </p:sp>
      <p:sp>
        <p:nvSpPr>
          <p:cNvPr id="32" name="Textfeld 31"/>
          <p:cNvSpPr txBox="1"/>
          <p:nvPr/>
        </p:nvSpPr>
        <p:spPr>
          <a:xfrm>
            <a:off x="35204" y="2078145"/>
            <a:ext cx="1800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 smtClean="0">
                <a:effectLst>
                  <a:glow rad="368300">
                    <a:srgbClr val="00FF00">
                      <a:alpha val="75000"/>
                    </a:srgbClr>
                  </a:glow>
                </a:effectLst>
                <a:latin typeface="OCR A Std" pitchFamily="49" charset="0"/>
              </a:rPr>
              <a:t>Laserprinzip</a:t>
            </a:r>
            <a:endParaRPr lang="de-DE" sz="1400" b="1" dirty="0">
              <a:effectLst>
                <a:glow rad="368300">
                  <a:srgbClr val="00FF00">
                    <a:alpha val="75000"/>
                  </a:srgbClr>
                </a:glow>
              </a:effectLst>
              <a:latin typeface="OCR A Std" pitchFamily="49" charset="0"/>
            </a:endParaRPr>
          </a:p>
        </p:txBody>
      </p:sp>
      <p:sp>
        <p:nvSpPr>
          <p:cNvPr id="33" name="Textfeld 32"/>
          <p:cNvSpPr txBox="1"/>
          <p:nvPr/>
        </p:nvSpPr>
        <p:spPr>
          <a:xfrm>
            <a:off x="5004048" y="151519"/>
            <a:ext cx="3852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latin typeface="OCR A Std" pitchFamily="49" charset="0"/>
              </a:rPr>
              <a:t>Das Laserprinzip</a:t>
            </a:r>
            <a:endParaRPr lang="de-DE" sz="2400" b="1" dirty="0">
              <a:latin typeface="OCR A Std" pitchFamily="49" charset="0"/>
            </a:endParaRPr>
          </a:p>
        </p:txBody>
      </p:sp>
      <p:cxnSp>
        <p:nvCxnSpPr>
          <p:cNvPr id="34" name="Gerade Verbindung 33"/>
          <p:cNvCxnSpPr/>
          <p:nvPr/>
        </p:nvCxnSpPr>
        <p:spPr>
          <a:xfrm flipH="1" flipV="1">
            <a:off x="949788" y="404663"/>
            <a:ext cx="3505994" cy="1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5" name="Rechteck 34"/>
          <p:cNvSpPr/>
          <p:nvPr/>
        </p:nvSpPr>
        <p:spPr>
          <a:xfrm>
            <a:off x="4455782" y="238335"/>
            <a:ext cx="504056" cy="2880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026" name="Picture 2" descr="http://upload.wikimedia.org/wikipedia/commons/c/ca/Optical-cavity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956" y="903045"/>
            <a:ext cx="2879532" cy="50679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feld 22"/>
          <p:cNvSpPr txBox="1"/>
          <p:nvPr/>
        </p:nvSpPr>
        <p:spPr>
          <a:xfrm>
            <a:off x="97846" y="6414176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OCR A Std" pitchFamily="49" charset="0"/>
              </a:rPr>
              <a:t>6</a:t>
            </a:r>
            <a:endParaRPr lang="de-DE" dirty="0">
              <a:latin typeface="OCR A Std" pitchFamily="49" charset="0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8439195" y="6008024"/>
            <a:ext cx="6276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OCR A Std" pitchFamily="49" charset="0"/>
              </a:rPr>
              <a:t>[A3]</a:t>
            </a:r>
            <a:endParaRPr lang="de-DE" sz="1200" dirty="0">
              <a:latin typeface="OCR A Std" pitchFamily="49" charset="0"/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1880473" y="6309320"/>
            <a:ext cx="58256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OCR A Std" pitchFamily="49" charset="0"/>
              </a:rPr>
              <a:t>[A3</a:t>
            </a:r>
            <a:r>
              <a:rPr lang="de-DE" sz="1200" dirty="0" smtClean="0">
                <a:latin typeface="OCR A Std" pitchFamily="49" charset="0"/>
              </a:rPr>
              <a:t>] en.wikipedia.org/</a:t>
            </a:r>
            <a:r>
              <a:rPr lang="de-DE" sz="1200" dirty="0" err="1" smtClean="0">
                <a:latin typeface="OCR A Std" pitchFamily="49" charset="0"/>
              </a:rPr>
              <a:t>wiki</a:t>
            </a:r>
            <a:r>
              <a:rPr lang="de-DE" sz="1200" dirty="0" smtClean="0">
                <a:latin typeface="OCR A Std" pitchFamily="49" charset="0"/>
              </a:rPr>
              <a:t>/File:Optical-cavity1.png</a:t>
            </a:r>
            <a:endParaRPr lang="de-DE" sz="1200" dirty="0" smtClean="0">
              <a:latin typeface="OCR A Std" pitchFamily="49" charset="0"/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1880473" y="6536377"/>
            <a:ext cx="54938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OCR A Std" pitchFamily="49" charset="0"/>
              </a:rPr>
              <a:t>[3] </a:t>
            </a:r>
            <a:r>
              <a:rPr lang="de-DE" sz="1200" dirty="0" smtClean="0">
                <a:latin typeface="OCR A Std" pitchFamily="49" charset="0"/>
              </a:rPr>
              <a:t>physik.uni-bielefeld.de</a:t>
            </a:r>
            <a:r>
              <a:rPr lang="de-DE" sz="1200" dirty="0">
                <a:latin typeface="OCR A Std" pitchFamily="49" charset="0"/>
              </a:rPr>
              <a:t>/~yorks/pro13/v9.pdf</a:t>
            </a:r>
            <a:endParaRPr lang="de-DE" sz="1200" dirty="0" smtClean="0">
              <a:latin typeface="OCR A Std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04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/>
        </p:nvSpPr>
        <p:spPr>
          <a:xfrm>
            <a:off x="-1" y="757599"/>
            <a:ext cx="1863611" cy="6100401"/>
          </a:xfrm>
          <a:prstGeom prst="rect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Rechteck 1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6804248" y="151519"/>
            <a:ext cx="2018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latin typeface="OCR A Std" pitchFamily="49" charset="0"/>
              </a:rPr>
              <a:t>Bauarten</a:t>
            </a:r>
            <a:endParaRPr lang="de-DE" sz="2400" b="1" dirty="0">
              <a:latin typeface="OCR A Std" pitchFamily="49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2051720" y="903040"/>
            <a:ext cx="55707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latin typeface="OCR A Std" pitchFamily="49" charset="0"/>
              </a:rPr>
              <a:t>Festkörperlaser - Rubinlaser</a:t>
            </a:r>
          </a:p>
        </p:txBody>
      </p:sp>
      <p:cxnSp>
        <p:nvCxnSpPr>
          <p:cNvPr id="11" name="Gerade Verbindung 10"/>
          <p:cNvCxnSpPr>
            <a:stCxn id="9" idx="1"/>
          </p:cNvCxnSpPr>
          <p:nvPr/>
        </p:nvCxnSpPr>
        <p:spPr>
          <a:xfrm flipH="1">
            <a:off x="949788" y="382351"/>
            <a:ext cx="5314699" cy="2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Gerade Verbindung 18"/>
          <p:cNvCxnSpPr/>
          <p:nvPr/>
        </p:nvCxnSpPr>
        <p:spPr>
          <a:xfrm flipV="1">
            <a:off x="949788" y="382353"/>
            <a:ext cx="0" cy="2435170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Rechteck 8"/>
          <p:cNvSpPr/>
          <p:nvPr/>
        </p:nvSpPr>
        <p:spPr>
          <a:xfrm>
            <a:off x="6264487" y="238335"/>
            <a:ext cx="504056" cy="2880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cxnSp>
        <p:nvCxnSpPr>
          <p:cNvPr id="20" name="Gerade Verbindung 19"/>
          <p:cNvCxnSpPr/>
          <p:nvPr/>
        </p:nvCxnSpPr>
        <p:spPr>
          <a:xfrm flipH="1">
            <a:off x="766659" y="217372"/>
            <a:ext cx="329957" cy="32995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Textfeld 24"/>
          <p:cNvSpPr txBox="1"/>
          <p:nvPr/>
        </p:nvSpPr>
        <p:spPr>
          <a:xfrm>
            <a:off x="2562573" y="1581731"/>
            <a:ext cx="5609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OCR A Std" pitchFamily="49" charset="0"/>
              </a:rPr>
              <a:t>Rubinstab     Medium und Resonator</a:t>
            </a:r>
          </a:p>
        </p:txBody>
      </p:sp>
      <p:pic>
        <p:nvPicPr>
          <p:cNvPr id="26" name="Picture 2" descr="C:\Users\Lucy Westwood\Dropbox\Sophia_Johannes\Unisachen\Laser_Aufzählu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145" y="1628800"/>
            <a:ext cx="380491" cy="275194"/>
          </a:xfrm>
          <a:prstGeom prst="rect">
            <a:avLst/>
          </a:prstGeom>
          <a:noFill/>
          <a:effectLst>
            <a:glow rad="63500">
              <a:srgbClr val="00FF00">
                <a:alpha val="7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feld 28"/>
          <p:cNvSpPr txBox="1"/>
          <p:nvPr/>
        </p:nvSpPr>
        <p:spPr>
          <a:xfrm>
            <a:off x="2562573" y="2585788"/>
            <a:ext cx="23354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OCR A Std" pitchFamily="49" charset="0"/>
              </a:rPr>
              <a:t>Pumpen durch Xenon-</a:t>
            </a:r>
          </a:p>
          <a:p>
            <a:r>
              <a:rPr lang="de-DE" dirty="0" smtClean="0">
                <a:latin typeface="OCR A Std" pitchFamily="49" charset="0"/>
              </a:rPr>
              <a:t>Blitzlampe</a:t>
            </a:r>
          </a:p>
        </p:txBody>
      </p:sp>
      <p:pic>
        <p:nvPicPr>
          <p:cNvPr id="30" name="Picture 2" descr="C:\Users\Lucy Westwood\Dropbox\Sophia_Johannes\Unisachen\Laser_Aufzählu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145" y="2817523"/>
            <a:ext cx="380491" cy="275194"/>
          </a:xfrm>
          <a:prstGeom prst="rect">
            <a:avLst/>
          </a:prstGeom>
          <a:noFill/>
          <a:effectLst>
            <a:glow rad="63500">
              <a:srgbClr val="00FF00">
                <a:alpha val="7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feld 30"/>
          <p:cNvSpPr txBox="1"/>
          <p:nvPr/>
        </p:nvSpPr>
        <p:spPr>
          <a:xfrm>
            <a:off x="2562573" y="3866844"/>
            <a:ext cx="5609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OCR A Std" pitchFamily="49" charset="0"/>
              </a:rPr>
              <a:t>3-</a:t>
            </a:r>
          </a:p>
          <a:p>
            <a:r>
              <a:rPr lang="de-DE" dirty="0" smtClean="0">
                <a:latin typeface="OCR A Std" pitchFamily="49" charset="0"/>
              </a:rPr>
              <a:t>Niveausystem</a:t>
            </a:r>
          </a:p>
        </p:txBody>
      </p:sp>
      <p:pic>
        <p:nvPicPr>
          <p:cNvPr id="32" name="Picture 2" descr="C:\Users\Lucy Westwood\Dropbox\Sophia_Johannes\Unisachen\Laser_Aufzählu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145" y="4006246"/>
            <a:ext cx="380491" cy="275194"/>
          </a:xfrm>
          <a:prstGeom prst="rect">
            <a:avLst/>
          </a:prstGeom>
          <a:noFill/>
          <a:effectLst>
            <a:glow rad="63500">
              <a:srgbClr val="00FF00">
                <a:alpha val="7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feld 32"/>
          <p:cNvSpPr txBox="1"/>
          <p:nvPr/>
        </p:nvSpPr>
        <p:spPr>
          <a:xfrm>
            <a:off x="2562573" y="5147900"/>
            <a:ext cx="5609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OCR A Std" pitchFamily="49" charset="0"/>
              </a:rPr>
              <a:t>694,3 nm - dunkelrot</a:t>
            </a:r>
          </a:p>
        </p:txBody>
      </p:sp>
      <p:pic>
        <p:nvPicPr>
          <p:cNvPr id="34" name="Picture 2" descr="C:\Users\Lucy Westwood\Dropbox\Sophia_Johannes\Unisachen\Laser_Aufzählu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145" y="5194969"/>
            <a:ext cx="380491" cy="275194"/>
          </a:xfrm>
          <a:prstGeom prst="rect">
            <a:avLst/>
          </a:prstGeom>
          <a:noFill/>
          <a:effectLst>
            <a:glow rad="63500">
              <a:srgbClr val="00FF00">
                <a:alpha val="7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ile:5 Maiman Laser Component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986" y="2259738"/>
            <a:ext cx="3916580" cy="26094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Gerade Verbindung mit Pfeil 4"/>
          <p:cNvCxnSpPr/>
          <p:nvPr/>
        </p:nvCxnSpPr>
        <p:spPr>
          <a:xfrm>
            <a:off x="4319972" y="1766397"/>
            <a:ext cx="3960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feld 36"/>
          <p:cNvSpPr txBox="1"/>
          <p:nvPr/>
        </p:nvSpPr>
        <p:spPr>
          <a:xfrm>
            <a:off x="285780" y="2693954"/>
            <a:ext cx="12618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 smtClean="0">
                <a:effectLst>
                  <a:glow rad="368300">
                    <a:srgbClr val="00FF00">
                      <a:alpha val="75000"/>
                    </a:srgbClr>
                  </a:glow>
                </a:effectLst>
                <a:latin typeface="OCR A Std" pitchFamily="49" charset="0"/>
              </a:rPr>
              <a:t>Bauarten</a:t>
            </a:r>
            <a:endParaRPr lang="de-DE" sz="1400" b="1" dirty="0" smtClean="0">
              <a:effectLst/>
              <a:latin typeface="OCR A Std" pitchFamily="49" charset="0"/>
            </a:endParaRPr>
          </a:p>
        </p:txBody>
      </p:sp>
      <p:sp>
        <p:nvSpPr>
          <p:cNvPr id="38" name="Textfeld 37"/>
          <p:cNvSpPr txBox="1"/>
          <p:nvPr/>
        </p:nvSpPr>
        <p:spPr>
          <a:xfrm>
            <a:off x="-27442" y="3309763"/>
            <a:ext cx="1935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 smtClean="0">
                <a:latin typeface="OCR A Std" pitchFamily="49" charset="0"/>
              </a:rPr>
              <a:t>Eigenschaften</a:t>
            </a:r>
            <a:endParaRPr lang="de-DE" sz="1400" b="1" dirty="0" smtClean="0">
              <a:effectLst/>
              <a:latin typeface="OCR A Std" pitchFamily="49" charset="0"/>
            </a:endParaRPr>
          </a:p>
        </p:txBody>
      </p:sp>
      <p:sp>
        <p:nvSpPr>
          <p:cNvPr id="39" name="Textfeld 38"/>
          <p:cNvSpPr txBox="1"/>
          <p:nvPr/>
        </p:nvSpPr>
        <p:spPr>
          <a:xfrm>
            <a:off x="97846" y="3925572"/>
            <a:ext cx="16658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 smtClean="0">
                <a:latin typeface="OCR A Std" pitchFamily="49" charset="0"/>
              </a:rPr>
              <a:t>Anwendungen</a:t>
            </a:r>
            <a:endParaRPr lang="de-DE" sz="1400" b="1" dirty="0" smtClean="0">
              <a:effectLst/>
              <a:latin typeface="OCR A Std" pitchFamily="49" charset="0"/>
            </a:endParaRPr>
          </a:p>
        </p:txBody>
      </p:sp>
      <p:sp>
        <p:nvSpPr>
          <p:cNvPr id="40" name="Textfeld 39"/>
          <p:cNvSpPr txBox="1"/>
          <p:nvPr/>
        </p:nvSpPr>
        <p:spPr>
          <a:xfrm>
            <a:off x="223136" y="4541381"/>
            <a:ext cx="13965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 smtClean="0">
                <a:latin typeface="OCR A Std" pitchFamily="49" charset="0"/>
              </a:rPr>
              <a:t>Forschung</a:t>
            </a:r>
            <a:endParaRPr lang="de-DE" sz="1400" b="1" dirty="0" smtClean="0">
              <a:effectLst/>
              <a:latin typeface="OCR A Std" pitchFamily="49" charset="0"/>
            </a:endParaRPr>
          </a:p>
        </p:txBody>
      </p:sp>
      <p:sp>
        <p:nvSpPr>
          <p:cNvPr id="41" name="Textfeld 40"/>
          <p:cNvSpPr txBox="1"/>
          <p:nvPr/>
        </p:nvSpPr>
        <p:spPr>
          <a:xfrm>
            <a:off x="160492" y="5157192"/>
            <a:ext cx="15311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 smtClean="0">
                <a:latin typeface="OCR A Std" pitchFamily="49" charset="0"/>
              </a:rPr>
              <a:t>Zusammenf.</a:t>
            </a:r>
            <a:endParaRPr lang="de-DE" sz="1400" b="1" dirty="0" smtClean="0">
              <a:effectLst/>
              <a:latin typeface="OCR A Std" pitchFamily="49" charset="0"/>
            </a:endParaRPr>
          </a:p>
        </p:txBody>
      </p:sp>
      <p:sp>
        <p:nvSpPr>
          <p:cNvPr id="42" name="Textfeld 41"/>
          <p:cNvSpPr txBox="1"/>
          <p:nvPr/>
        </p:nvSpPr>
        <p:spPr>
          <a:xfrm>
            <a:off x="285780" y="1462336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 smtClean="0">
                <a:effectLst>
                  <a:glow rad="368300">
                    <a:srgbClr val="00FF00">
                      <a:alpha val="40000"/>
                    </a:srgbClr>
                  </a:glow>
                </a:effectLst>
                <a:latin typeface="OCR A Std" pitchFamily="49" charset="0"/>
              </a:rPr>
              <a:t>Historie</a:t>
            </a:r>
          </a:p>
        </p:txBody>
      </p:sp>
      <p:sp>
        <p:nvSpPr>
          <p:cNvPr id="43" name="Textfeld 42"/>
          <p:cNvSpPr txBox="1"/>
          <p:nvPr/>
        </p:nvSpPr>
        <p:spPr>
          <a:xfrm>
            <a:off x="35204" y="2078145"/>
            <a:ext cx="1800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 smtClean="0">
                <a:effectLst>
                  <a:glow rad="368300">
                    <a:srgbClr val="00FF00">
                      <a:alpha val="40000"/>
                    </a:srgbClr>
                  </a:glow>
                </a:effectLst>
                <a:latin typeface="OCR A Std" pitchFamily="49" charset="0"/>
              </a:rPr>
              <a:t>Laserprinzip</a:t>
            </a:r>
            <a:endParaRPr lang="de-DE" sz="1400" b="1" dirty="0">
              <a:effectLst>
                <a:glow rad="368300">
                  <a:srgbClr val="00FF00">
                    <a:alpha val="40000"/>
                  </a:srgbClr>
                </a:glow>
              </a:effectLst>
              <a:latin typeface="OCR A Std" pitchFamily="49" charset="0"/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97846" y="6414176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OCR A Std" pitchFamily="49" charset="0"/>
              </a:rPr>
              <a:t>7</a:t>
            </a:r>
            <a:endParaRPr lang="de-DE" dirty="0">
              <a:latin typeface="OCR A Std" pitchFamily="49" charset="0"/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1880473" y="6309320"/>
            <a:ext cx="69317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OCR A Std" pitchFamily="49" charset="0"/>
              </a:rPr>
              <a:t>[A4</a:t>
            </a:r>
            <a:r>
              <a:rPr lang="de-DE" sz="1200" dirty="0" smtClean="0">
                <a:latin typeface="OCR A Std" pitchFamily="49" charset="0"/>
              </a:rPr>
              <a:t>] en.wikipedia.org/</a:t>
            </a:r>
            <a:r>
              <a:rPr lang="de-DE" sz="1200" dirty="0" err="1" smtClean="0">
                <a:latin typeface="OCR A Std" pitchFamily="49" charset="0"/>
              </a:rPr>
              <a:t>wiki</a:t>
            </a:r>
            <a:r>
              <a:rPr lang="de-DE" sz="1200" dirty="0" smtClean="0">
                <a:latin typeface="OCR A Std" pitchFamily="49" charset="0"/>
              </a:rPr>
              <a:t>/File:5_Maiman_Laser_Components.jpg</a:t>
            </a:r>
            <a:endParaRPr lang="de-DE" sz="1200" dirty="0">
              <a:latin typeface="OCR A Std" pitchFamily="49" charset="0"/>
            </a:endParaRPr>
          </a:p>
          <a:p>
            <a:endParaRPr lang="de-DE" sz="1200" dirty="0" smtClean="0">
              <a:latin typeface="OCR A Std" pitchFamily="49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8195654" y="5009400"/>
            <a:ext cx="6270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OCR A Std" pitchFamily="49" charset="0"/>
              </a:rPr>
              <a:t>[A4]</a:t>
            </a:r>
            <a:endParaRPr lang="de-DE" sz="1200" dirty="0">
              <a:latin typeface="OCR A Std" pitchFamily="49" charset="0"/>
            </a:endParaRPr>
          </a:p>
        </p:txBody>
      </p:sp>
      <p:sp>
        <p:nvSpPr>
          <p:cNvPr id="35" name="Textfeld 34"/>
          <p:cNvSpPr txBox="1"/>
          <p:nvPr/>
        </p:nvSpPr>
        <p:spPr>
          <a:xfrm>
            <a:off x="1880473" y="6536377"/>
            <a:ext cx="6599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OCR A Std" pitchFamily="49" charset="0"/>
              </a:rPr>
              <a:t>[4] </a:t>
            </a:r>
            <a:r>
              <a:rPr lang="en-US" sz="1200" i="1" dirty="0">
                <a:latin typeface="OCR A Std" pitchFamily="49" charset="0"/>
              </a:rPr>
              <a:t>Principles of </a:t>
            </a:r>
            <a:r>
              <a:rPr lang="en-US" sz="1200" i="1" dirty="0" smtClean="0">
                <a:latin typeface="OCR A Std" pitchFamily="49" charset="0"/>
              </a:rPr>
              <a:t>Lasers</a:t>
            </a:r>
            <a:r>
              <a:rPr lang="en-US" sz="1200" dirty="0" smtClean="0">
                <a:latin typeface="OCR A Std" pitchFamily="49" charset="0"/>
              </a:rPr>
              <a:t>, </a:t>
            </a:r>
            <a:r>
              <a:rPr lang="en-US" sz="1200" dirty="0" err="1" smtClean="0">
                <a:latin typeface="OCR A Std" pitchFamily="49" charset="0"/>
              </a:rPr>
              <a:t>Orazio</a:t>
            </a:r>
            <a:r>
              <a:rPr lang="en-US" sz="1200" dirty="0" smtClean="0">
                <a:latin typeface="OCR A Std" pitchFamily="49" charset="0"/>
              </a:rPr>
              <a:t> </a:t>
            </a:r>
            <a:r>
              <a:rPr lang="en-US" sz="1200" dirty="0" err="1" smtClean="0">
                <a:latin typeface="OCR A Std" pitchFamily="49" charset="0"/>
              </a:rPr>
              <a:t>Svelto</a:t>
            </a:r>
            <a:r>
              <a:rPr lang="en-US" sz="1200" dirty="0" smtClean="0">
                <a:latin typeface="OCR A Std" pitchFamily="49" charset="0"/>
              </a:rPr>
              <a:t>, Plenum </a:t>
            </a:r>
            <a:r>
              <a:rPr lang="en-US" sz="1200" dirty="0">
                <a:latin typeface="OCR A Std" pitchFamily="49" charset="0"/>
              </a:rPr>
              <a:t>Press </a:t>
            </a:r>
            <a:r>
              <a:rPr lang="en-US" sz="1200" dirty="0" smtClean="0">
                <a:latin typeface="OCR A Std" pitchFamily="49" charset="0"/>
              </a:rPr>
              <a:t>1976</a:t>
            </a:r>
            <a:endParaRPr lang="de-DE" sz="1200" dirty="0">
              <a:latin typeface="OCR A Std" pitchFamily="49" charset="0"/>
            </a:endParaRPr>
          </a:p>
          <a:p>
            <a:endParaRPr lang="de-DE" sz="1200" dirty="0" smtClean="0">
              <a:latin typeface="OCR A Std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95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1615</Words>
  <Application>Microsoft Office PowerPoint</Application>
  <PresentationFormat>Bildschirmpräsentation (4:3)</PresentationFormat>
  <Paragraphs>478</Paragraphs>
  <Slides>28</Slides>
  <Notes>25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28</vt:i4>
      </vt:variant>
    </vt:vector>
  </HeadingPairs>
  <TitlesOfParts>
    <vt:vector size="29" baseType="lpstr"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Lucy Westwood</dc:creator>
  <cp:lastModifiedBy>Lucy Westwood</cp:lastModifiedBy>
  <cp:revision>107</cp:revision>
  <dcterms:created xsi:type="dcterms:W3CDTF">2013-05-04T10:50:20Z</dcterms:created>
  <dcterms:modified xsi:type="dcterms:W3CDTF">2013-05-22T11:09:02Z</dcterms:modified>
</cp:coreProperties>
</file>