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67" r:id="rId13"/>
    <p:sldId id="269" r:id="rId14"/>
    <p:sldId id="272" r:id="rId15"/>
    <p:sldId id="273" r:id="rId16"/>
    <p:sldId id="271" r:id="rId17"/>
    <p:sldId id="274" r:id="rId18"/>
    <p:sldId id="277" r:id="rId19"/>
    <p:sldId id="275" r:id="rId20"/>
    <p:sldId id="278" r:id="rId21"/>
    <p:sldId id="279" r:id="rId22"/>
    <p:sldId id="280" r:id="rId23"/>
    <p:sldId id="281" r:id="rId24"/>
    <p:sldId id="282" r:id="rId25"/>
    <p:sldId id="276" r:id="rId26"/>
    <p:sldId id="263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9575-F2B2-4DE1-9C1B-F20FAF20EF4F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11BE0-6302-4CA9-8270-EB4E9FA432F0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65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1846: Le Verrier sagt Position voraus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Schalenmodell ca. 1300 ab</a:t>
            </a:r>
            <a:r>
              <a:rPr lang="de-DE" sz="1200" baseline="0" dirty="0" smtClean="0"/>
              <a:t> dem 2.Jh v.Chr von Ptolemäus</a:t>
            </a:r>
            <a:endParaRPr lang="de-DE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Was rechtfertigt die Annahme einer nie gesehenen Masse?</a:t>
            </a:r>
          </a:p>
          <a:p>
            <a:r>
              <a:rPr lang="de-DE" dirty="0" smtClean="0"/>
              <a:t>Schönes Beispiel, wie sich Ansichten</a:t>
            </a:r>
            <a:r>
              <a:rPr lang="de-DE" baseline="0" dirty="0" smtClean="0"/>
              <a:t> innerhalb einer Wissenschaftsgemeinde entwickeln</a:t>
            </a:r>
            <a:endParaRPr lang="de-D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11BE0-6302-4CA9-8270-EB4E9FA432F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35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DE1EE5B9-4A87-442B-BBB2-81D352DA267B}" type="datetimeFigureOut">
              <a:rPr lang="de-DE" smtClean="0"/>
              <a:t>03.07.2013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54BAC65-0EF6-42C0-BE0E-893CFC09B294}" type="slidenum">
              <a:rPr lang="de-DE" smtClean="0"/>
              <a:t>‹Nº›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Eine phänomenologische Diskussion der dunklen Materie</a:t>
            </a:r>
          </a:p>
          <a:p>
            <a:r>
              <a:rPr lang="de-DE" dirty="0" smtClean="0"/>
              <a:t>Philipp Gohlke – Universität Bielefeld 2013</a:t>
            </a:r>
            <a:endParaRPr lang="de-DE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Dark Matter – Does it matter?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7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Marcador de contenido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Simulationen:</a:t>
                </a:r>
              </a:p>
              <a:p>
                <a:pPr lvl="1"/>
                <a:r>
                  <a:rPr lang="de-DE" dirty="0" smtClean="0"/>
                  <a:t>Rein rotationsgestützte Systeme sind instabil!</a:t>
                </a:r>
              </a:p>
              <a:p>
                <a:pPr lvl="1"/>
                <a:r>
                  <a:rPr lang="de-DE" dirty="0" smtClean="0"/>
                  <a:t>Elliptische Bahnen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höheres Trägheitsmoment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de-DE" dirty="0" smtClean="0"/>
                  <a:t> niedrigere kin. Energie bei gleichem Drehmoment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3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653" t="-2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83" y="1600200"/>
            <a:ext cx="2767433" cy="41148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Instabilität von Spiralgalxien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06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90700"/>
            <a:ext cx="3733800" cy="3733800"/>
          </a:xfrm>
        </p:spPr>
      </p:pic>
      <p:sp>
        <p:nvSpPr>
          <p:cNvPr id="2" name="1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Dunkler Halo</a:t>
            </a:r>
            <a:endParaRPr lang="de-DE" dirty="0"/>
          </a:p>
        </p:txBody>
      </p:sp>
      <p:pic>
        <p:nvPicPr>
          <p:cNvPr id="1026" name="Picture 2" descr="C:\Users\Philipp Gohlke\Documents\Studium\semester 4\proseminar\dark_matter_halo_697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03322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5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Kandidaten I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Kaltes Gas</a:t>
            </a:r>
          </a:p>
          <a:p>
            <a:r>
              <a:rPr lang="de-DE" dirty="0" smtClean="0"/>
              <a:t>Kalte Staubwolken</a:t>
            </a:r>
          </a:p>
          <a:p>
            <a:r>
              <a:rPr lang="de-DE" dirty="0" smtClean="0"/>
              <a:t>Neutrinos</a:t>
            </a:r>
          </a:p>
          <a:p>
            <a:r>
              <a:rPr lang="de-DE" dirty="0" smtClean="0"/>
              <a:t>MACHOS (Massive Compact Halo Objects)</a:t>
            </a:r>
          </a:p>
          <a:p>
            <a:pPr lvl="1"/>
            <a:r>
              <a:rPr lang="de-DE" dirty="0" smtClean="0"/>
              <a:t>Braune Zwerge, Planeten</a:t>
            </a:r>
          </a:p>
          <a:p>
            <a:pPr lvl="1"/>
            <a:r>
              <a:rPr lang="de-DE" dirty="0" smtClean="0"/>
              <a:t>Erloschene Sterne</a:t>
            </a:r>
          </a:p>
          <a:p>
            <a:pPr lvl="1"/>
            <a:r>
              <a:rPr lang="de-DE" dirty="0" smtClean="0"/>
              <a:t>Schwarze Löcher</a:t>
            </a:r>
          </a:p>
        </p:txBody>
      </p:sp>
    </p:spTree>
    <p:extLst>
      <p:ext uri="{BB962C8B-B14F-4D97-AF65-F5344CB8AC3E}">
        <p14:creationId xmlns:p14="http://schemas.microsoft.com/office/powerpoint/2010/main" val="17504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Gravitationslinseneffekt (stark)</a:t>
            </a:r>
            <a:endParaRPr lang="de-DE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481262"/>
            <a:ext cx="5715000" cy="2352675"/>
          </a:xfrm>
        </p:spPr>
      </p:pic>
    </p:spTree>
    <p:extLst>
      <p:ext uri="{BB962C8B-B14F-4D97-AF65-F5344CB8AC3E}">
        <p14:creationId xmlns:p14="http://schemas.microsoft.com/office/powerpoint/2010/main" val="3821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Gravitationslinseneffekt II – Abell 2218</a:t>
            </a:r>
            <a:endParaRPr lang="de-DE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6918415" cy="3528392"/>
          </a:xfrm>
        </p:spPr>
      </p:pic>
    </p:spTree>
    <p:extLst>
      <p:ext uri="{BB962C8B-B14F-4D97-AF65-F5344CB8AC3E}">
        <p14:creationId xmlns:p14="http://schemas.microsoft.com/office/powerpoint/2010/main" val="36935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Gravitationslinsen und DM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Bekanntes System im Hintergrund:</a:t>
            </a:r>
          </a:p>
          <a:p>
            <a:pPr lvl="1"/>
            <a:r>
              <a:rPr lang="de-DE" sz="2000" dirty="0" smtClean="0"/>
              <a:t>Ermöglicht „Profil“ der Masse im Inneren</a:t>
            </a:r>
          </a:p>
          <a:p>
            <a:pPr lvl="1"/>
            <a:r>
              <a:rPr lang="de-DE" sz="2000" dirty="0" smtClean="0"/>
              <a:t>Gesamtmasse aus Stärke der Verzerrung</a:t>
            </a:r>
          </a:p>
          <a:p>
            <a:r>
              <a:rPr lang="de-DE" sz="2000" dirty="0" smtClean="0"/>
              <a:t>Vergleich mit Massenprofil aus Gasverteilung:</a:t>
            </a:r>
          </a:p>
          <a:p>
            <a:pPr lvl="1"/>
            <a:r>
              <a:rPr lang="de-DE" sz="2000" dirty="0" smtClean="0"/>
              <a:t>Berechnung aus hydrostatischem Gleichgewicht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8137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Bullet Cluster</a:t>
            </a:r>
            <a:endParaRPr lang="de-DE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799"/>
            <a:ext cx="5760640" cy="4162063"/>
          </a:xfrm>
        </p:spPr>
      </p:pic>
    </p:spTree>
    <p:extLst>
      <p:ext uri="{BB962C8B-B14F-4D97-AF65-F5344CB8AC3E}">
        <p14:creationId xmlns:p14="http://schemas.microsoft.com/office/powerpoint/2010/main" val="32854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Folgerungen aus der Struktur der CMB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sz="2000" b="0" i="0" smtClean="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</a:rPr>
                      <m:t>=</m:t>
                    </m:r>
                    <m:r>
                      <a:rPr lang="de-DE" sz="2000" b="0" i="1" smtClean="0">
                        <a:latin typeface="Cambria Math"/>
                      </a:rPr>
                      <m:t>𝜌</m:t>
                    </m:r>
                    <m:r>
                      <a:rPr lang="de-DE" sz="2000" b="0" i="1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de-DE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de-DE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sz="2000" b="0" i="1" smtClean="0">
                        <a:latin typeface="Cambria Math"/>
                        <a:ea typeface="Cambria Math"/>
                      </a:rPr>
                      <m:t>≈1</m:t>
                    </m:r>
                  </m:oMath>
                </a14:m>
                <a:r>
                  <a:rPr lang="de-DE" sz="2000" dirty="0" smtClean="0"/>
                  <a:t>,  da ungekrümmt</a:t>
                </a:r>
              </a:p>
              <a:p>
                <a:r>
                  <a:rPr lang="de-DE" sz="2000" dirty="0" smtClean="0"/>
                  <a:t>Sehr geringe Dichteschwankungen</a:t>
                </a:r>
              </a:p>
              <a:p>
                <a:r>
                  <a:rPr lang="de-DE" sz="2000" dirty="0" smtClean="0"/>
                  <a:t>Expansion erlaubt nur geringen Zuwachs</a:t>
                </a:r>
              </a:p>
              <a:p>
                <a:r>
                  <a:rPr lang="de-DE" sz="2000" dirty="0" smtClean="0"/>
                  <a:t>Strukturen müssen sich bereits vorher gebildet haben</a:t>
                </a:r>
              </a:p>
              <a:p>
                <a:r>
                  <a:rPr lang="de-DE" sz="2000" dirty="0" smtClean="0"/>
                  <a:t>Nicht-baryonische Materie entkoppelt früher von der Strahlung</a:t>
                </a:r>
              </a:p>
              <a:p>
                <a:r>
                  <a:rPr lang="de-DE" sz="2000" dirty="0" smtClean="0"/>
                  <a:t>Baryonen fallen erst bei Entkopplung in die Potentialtöpfe</a:t>
                </a:r>
                <a:endParaRPr lang="de-DE" sz="20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615" t="-7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681392" cy="4340696"/>
          </a:xfrm>
        </p:spPr>
      </p:pic>
    </p:spTree>
    <p:extLst>
      <p:ext uri="{BB962C8B-B14F-4D97-AF65-F5344CB8AC3E}">
        <p14:creationId xmlns:p14="http://schemas.microsoft.com/office/powerpoint/2010/main" val="51347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Heiße VS Kalte Dunkle Materie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Heiß (Bsp. Neutrino)</a:t>
            </a:r>
          </a:p>
          <a:p>
            <a:pPr lvl="1"/>
            <a:r>
              <a:rPr lang="de-DE" dirty="0" smtClean="0"/>
              <a:t>Niedrige Ruheenergie</a:t>
            </a:r>
          </a:p>
          <a:p>
            <a:pPr lvl="1"/>
            <a:r>
              <a:rPr lang="de-DE" dirty="0" smtClean="0"/>
              <a:t>Relativistisch bei Entkopplung</a:t>
            </a:r>
          </a:p>
          <a:p>
            <a:pPr lvl="1"/>
            <a:r>
              <a:rPr lang="de-DE" dirty="0" smtClean="0"/>
              <a:t>„Top-Down“ Szenarium</a:t>
            </a:r>
          </a:p>
          <a:p>
            <a:pPr lvl="1"/>
            <a:endParaRPr lang="de-DE" dirty="0"/>
          </a:p>
          <a:p>
            <a:r>
              <a:rPr lang="de-DE" dirty="0" smtClean="0"/>
              <a:t>Kalt:</a:t>
            </a:r>
          </a:p>
          <a:p>
            <a:pPr lvl="1"/>
            <a:r>
              <a:rPr lang="de-DE" dirty="0" smtClean="0"/>
              <a:t>Hohe Ruheenergie</a:t>
            </a:r>
          </a:p>
          <a:p>
            <a:pPr lvl="1"/>
            <a:r>
              <a:rPr lang="de-DE" dirty="0" smtClean="0"/>
              <a:t>„Bottom-up“ (tatsächlich beobachtet)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06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8880"/>
            <a:ext cx="3846413" cy="2634035"/>
          </a:xfrm>
        </p:spPr>
      </p:pic>
      <p:pic>
        <p:nvPicPr>
          <p:cNvPr id="9" name="8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348880"/>
            <a:ext cx="3554439" cy="261025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Angenommene Anteile der Masse und Energie im Universum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13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Anforderungen an DM-Teilchen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Stabil</a:t>
            </a:r>
          </a:p>
          <a:p>
            <a:r>
              <a:rPr lang="de-DE" dirty="0" smtClean="0"/>
              <a:t>Keine Ladung</a:t>
            </a:r>
          </a:p>
          <a:p>
            <a:r>
              <a:rPr lang="de-DE" dirty="0" smtClean="0"/>
              <a:t>Kalt</a:t>
            </a:r>
          </a:p>
          <a:p>
            <a:r>
              <a:rPr lang="de-DE" dirty="0" smtClean="0"/>
              <a:t>Nicht-baryonisch</a:t>
            </a:r>
          </a:p>
          <a:p>
            <a:r>
              <a:rPr lang="de-DE" dirty="0" smtClean="0"/>
              <a:t>„vernünftiger“ Annihilations-Wirkungsquerschnitt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6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3340100" cy="2959100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4" y="2209800"/>
            <a:ext cx="3657092" cy="350520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Standardmodell und SUpersymmetrie</a:t>
            </a:r>
            <a:endParaRPr lang="de-DE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Standardmodell</a:t>
            </a:r>
            <a:endParaRPr lang="de-DE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Superymmetrische Partner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48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Kandidaten II – nicht baryonisch</a:t>
            </a:r>
            <a:endParaRPr lang="de-DE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WIMP (weakly interacting massive particle)</a:t>
            </a:r>
          </a:p>
          <a:p>
            <a:pPr lvl="1"/>
            <a:r>
              <a:rPr lang="de-DE" dirty="0" smtClean="0"/>
              <a:t>Neutralino/LSP</a:t>
            </a:r>
          </a:p>
          <a:p>
            <a:r>
              <a:rPr lang="de-DE" dirty="0" smtClean="0"/>
              <a:t>Axion (spekulativ aus QCD)</a:t>
            </a:r>
          </a:p>
          <a:p>
            <a:r>
              <a:rPr lang="de-DE" dirty="0" smtClean="0"/>
              <a:t>Majorana-Fermionen („zuständig“ für Masse der Neutrinos)</a:t>
            </a:r>
          </a:p>
          <a:p>
            <a:r>
              <a:rPr lang="de-DE" dirty="0" smtClean="0"/>
              <a:t>Kaluza-Klein Teilchen (bei mehr Dimensionen)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56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Streuung an Nukleonen </a:t>
            </a:r>
            <a:r>
              <a:rPr lang="de-DE" dirty="0" smtClean="0">
                <a:sym typeface="Wingdings" pitchFamily="2" charset="2"/>
              </a:rPr>
              <a:t> direkte Detektion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Aufheizung eines Halbleiters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Jahresschwankungen im „Teilchenwind“</a:t>
            </a:r>
          </a:p>
          <a:p>
            <a:r>
              <a:rPr lang="de-DE" dirty="0" smtClean="0">
                <a:sym typeface="Wingdings" pitchFamily="2" charset="2"/>
              </a:rPr>
              <a:t>Annihilation  indirekte Detektion (z.B. ICECUBE)</a:t>
            </a:r>
          </a:p>
          <a:p>
            <a:pPr lvl="1"/>
            <a:r>
              <a:rPr lang="de-DE" dirty="0" smtClean="0"/>
              <a:t>Messung von Zerfallsprodukten (z.B. Hochenergetische Neutrions)</a:t>
            </a:r>
          </a:p>
          <a:p>
            <a:r>
              <a:rPr lang="de-DE" dirty="0" smtClean="0"/>
              <a:t>Abschirmungsproblematik</a:t>
            </a:r>
            <a:endParaRPr lang="de-DE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46344"/>
            <a:ext cx="3733800" cy="3022511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Detektionsversuche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04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Alternative: MOND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Marcador de contenido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 smtClean="0"/>
                  <a:t>Modified Newtonian Dynamics</a:t>
                </a:r>
              </a:p>
              <a:p>
                <a:r>
                  <a:rPr lang="de-DE" dirty="0" smtClean="0"/>
                  <a:t>Rotationskurven erklärt durch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𝐹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de-DE" dirty="0" smtClean="0"/>
                  <a:t> für Beschleunigungen kleiner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</a:p>
              <a:p>
                <a:r>
                  <a:rPr lang="de-DE" dirty="0" smtClean="0"/>
                  <a:t>Sehr mächtig in der Beschreibung von Spiralgalaxien </a:t>
                </a:r>
              </a:p>
              <a:p>
                <a:r>
                  <a:rPr lang="de-DE" dirty="0" smtClean="0"/>
                  <a:t>Reproduktion des Tully-Fisher Gesetzes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𝐿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ABER: </a:t>
                </a:r>
              </a:p>
              <a:p>
                <a:pPr lvl="1"/>
                <a:r>
                  <a:rPr lang="de-DE" dirty="0" smtClean="0"/>
                  <a:t>kann DM beim Bullet Cluster nicht ersetzen</a:t>
                </a:r>
              </a:p>
              <a:p>
                <a:pPr lvl="1"/>
                <a:r>
                  <a:rPr lang="de-DE" dirty="0" smtClean="0"/>
                  <a:t>Erklärt nicht die Strukturbildung aus der CMB heraus</a:t>
                </a:r>
              </a:p>
            </p:txBody>
          </p:sp>
        </mc:Choice>
        <mc:Fallback xmlns="">
          <p:sp>
            <p:nvSpPr>
              <p:cNvPr id="5" name="4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6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Dunkle Materie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Notwendigkeit/Erfolge:</a:t>
            </a:r>
          </a:p>
          <a:p>
            <a:pPr lvl="1"/>
            <a:r>
              <a:rPr lang="de-DE" dirty="0" smtClean="0"/>
              <a:t>Rotationskurven</a:t>
            </a:r>
            <a:r>
              <a:rPr lang="de-DE" dirty="0" smtClean="0"/>
              <a:t>, Gravitationslinsen, </a:t>
            </a:r>
            <a:r>
              <a:rPr lang="de-DE" dirty="0" smtClean="0"/>
              <a:t>Simulationen etc.: beobachtbare Masse reicht </a:t>
            </a:r>
            <a:r>
              <a:rPr lang="de-DE" dirty="0" smtClean="0"/>
              <a:t>nicht </a:t>
            </a:r>
          </a:p>
          <a:p>
            <a:pPr lvl="1"/>
            <a:r>
              <a:rPr lang="de-DE" dirty="0" smtClean="0"/>
              <a:t>Die Strukturbildung des Universums lässt sich zum Teil auf kalte DM zurückführen</a:t>
            </a:r>
          </a:p>
          <a:p>
            <a:pPr lvl="1"/>
            <a:r>
              <a:rPr lang="de-DE" dirty="0"/>
              <a:t>Anteile </a:t>
            </a:r>
            <a:r>
              <a:rPr lang="de-DE" dirty="0" smtClean="0"/>
              <a:t>der DM an gesamter Masse aus verschiedenen Berechnungen sind konsistent</a:t>
            </a:r>
          </a:p>
          <a:p>
            <a:r>
              <a:rPr lang="de-DE" dirty="0" smtClean="0"/>
              <a:t>Probleme:</a:t>
            </a:r>
          </a:p>
          <a:p>
            <a:pPr lvl="1"/>
            <a:r>
              <a:rPr lang="de-DE" dirty="0" smtClean="0"/>
              <a:t>Nie direkt detektiert</a:t>
            </a:r>
          </a:p>
          <a:p>
            <a:pPr lvl="1"/>
            <a:r>
              <a:rPr lang="de-DE" dirty="0" smtClean="0"/>
              <a:t>Kandidaten: </a:t>
            </a:r>
            <a:r>
              <a:rPr lang="de-DE" dirty="0" smtClean="0"/>
              <a:t>konzeptionielle Probleme oder </a:t>
            </a:r>
            <a:r>
              <a:rPr lang="de-DE" dirty="0" smtClean="0"/>
              <a:t>sehr </a:t>
            </a:r>
            <a:r>
              <a:rPr lang="de-DE" dirty="0" smtClean="0"/>
              <a:t>sprekulativ</a:t>
            </a:r>
          </a:p>
          <a:p>
            <a:pPr lvl="1"/>
            <a:r>
              <a:rPr lang="de-DE" dirty="0" smtClean="0"/>
              <a:t>Kaum falsifizierbar</a:t>
            </a:r>
          </a:p>
          <a:p>
            <a:pPr lvl="1"/>
            <a:r>
              <a:rPr lang="de-DE" dirty="0" smtClean="0"/>
              <a:t>Bieten keine Erklärung für Tully-Fischer Gesetz, Form der Rotationskurven von Galaxien mit niedriger Masse...</a:t>
            </a:r>
          </a:p>
        </p:txBody>
      </p:sp>
    </p:spTree>
    <p:extLst>
      <p:ext uri="{BB962C8B-B14F-4D97-AF65-F5344CB8AC3E}">
        <p14:creationId xmlns:p14="http://schemas.microsoft.com/office/powerpoint/2010/main" val="29799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Literatur/ weiterführendes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Robert H. Sanders: The Dark Matter Problem, A Historical Perspective</a:t>
            </a:r>
          </a:p>
          <a:p>
            <a:r>
              <a:rPr lang="de-DE" dirty="0" smtClean="0"/>
              <a:t>Alain Mazure, Vincent Le Brun: Matter, Dark Matter and Anti-Matter</a:t>
            </a:r>
          </a:p>
          <a:p>
            <a:r>
              <a:rPr lang="de-DE" dirty="0" smtClean="0"/>
              <a:t>G.F. Giudice: A Zeptospace Odyssey</a:t>
            </a:r>
          </a:p>
          <a:p>
            <a:r>
              <a:rPr lang="de-DE" dirty="0" smtClean="0"/>
              <a:t>Wikipedia</a:t>
            </a:r>
          </a:p>
          <a:p>
            <a:r>
              <a:rPr lang="de-DE" dirty="0"/>
              <a:t>http://www.br.de/fernsehen/br-alpha/sendungen/alpha-centauri/index.html</a:t>
            </a:r>
          </a:p>
        </p:txBody>
      </p:sp>
    </p:spTree>
    <p:extLst>
      <p:ext uri="{BB962C8B-B14F-4D97-AF65-F5344CB8AC3E}">
        <p14:creationId xmlns:p14="http://schemas.microsoft.com/office/powerpoint/2010/main" val="29381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Vorläufer</a:t>
            </a:r>
            <a:endParaRPr lang="de-DE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Theoretische Vorhersage des Planet Neptun aus der Umlaufbahn von Uranus</a:t>
            </a:r>
          </a:p>
          <a:p>
            <a:r>
              <a:rPr lang="de-DE" sz="2000" dirty="0" smtClean="0"/>
              <a:t>Andererseits: Festhalten am Sphärenmodell – Trägheit wissenschaftlicher Paradigmen</a:t>
            </a:r>
          </a:p>
        </p:txBody>
      </p:sp>
    </p:spTree>
    <p:extLst>
      <p:ext uri="{BB962C8B-B14F-4D97-AF65-F5344CB8AC3E}">
        <p14:creationId xmlns:p14="http://schemas.microsoft.com/office/powerpoint/2010/main" val="25965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Handwerkszeug: Messen und Wiegen im Weltall</a:t>
            </a:r>
          </a:p>
          <a:p>
            <a:r>
              <a:rPr lang="de-DE" sz="2000" dirty="0" smtClean="0"/>
              <a:t>Phänomene: Warum brauchen wir dunkle Materie?</a:t>
            </a:r>
          </a:p>
          <a:p>
            <a:r>
              <a:rPr lang="de-DE" sz="2000" dirty="0" smtClean="0"/>
              <a:t>Diskussion möglicher Kandidaten: Methoden und Ausschlusskriterien</a:t>
            </a:r>
          </a:p>
          <a:p>
            <a:r>
              <a:rPr lang="de-DE" sz="2000" dirty="0" smtClean="0"/>
              <a:t>MOND: Kraft statt Masse</a:t>
            </a:r>
          </a:p>
          <a:p>
            <a:r>
              <a:rPr lang="de-DE" sz="2000" dirty="0" smtClean="0"/>
              <a:t>DM konkret: Detektionsversuche</a:t>
            </a:r>
          </a:p>
          <a:p>
            <a:r>
              <a:rPr lang="de-DE" sz="2000" dirty="0" smtClean="0"/>
              <a:t>Zusammenfassung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9138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Messungen im Universum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Abstände: Parallaxe, Standardkerzen</a:t>
                </a:r>
              </a:p>
              <a:p>
                <a:r>
                  <a:rPr lang="de-DE" dirty="0" smtClean="0"/>
                  <a:t>Geschwindigkeiten: Dopplereffekt aus Rotverschiebung z=∆</a:t>
                </a:r>
                <a:r>
                  <a:rPr lang="el-GR" dirty="0" smtClean="0"/>
                  <a:t>λ</a:t>
                </a:r>
                <a:r>
                  <a:rPr lang="de-DE" dirty="0" smtClean="0"/>
                  <a:t>/</a:t>
                </a:r>
                <a:r>
                  <a:rPr lang="el-GR" dirty="0" smtClean="0"/>
                  <a:t>λ</a:t>
                </a:r>
                <a:endParaRPr lang="de-DE" dirty="0" smtClean="0"/>
              </a:p>
              <a:p>
                <a:r>
                  <a:rPr lang="de-DE" dirty="0" smtClean="0"/>
                  <a:t>Hubble-Gesetz: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𝑣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𝑟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Kosmologisches Prinzip: Universum isotrop und homogen für jeden Beobachter</a:t>
                </a:r>
                <a:endParaRPr lang="de-DE" dirty="0" smtClean="0"/>
              </a:p>
              <a:p>
                <a:endParaRPr lang="de-DE" dirty="0" smtClean="0"/>
              </a:p>
              <a:p>
                <a:r>
                  <a:rPr lang="de-DE" dirty="0" smtClean="0"/>
                  <a:t>Wichtiges Konzept: M/L (Masse-zu-Licht Verhältnis)</a:t>
                </a:r>
              </a:p>
              <a:p>
                <a:r>
                  <a:rPr lang="de-DE" dirty="0" smtClean="0"/>
                  <a:t>„Abzählen“ der sichtbaren Masse aus Flächenhelligkeit</a:t>
                </a:r>
              </a:p>
              <a:p>
                <a:r>
                  <a:rPr lang="de-DE" dirty="0" smtClean="0"/>
                  <a:t>Masse aus Dynamik eines Objekts am Rand: 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𝑀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𝑉</m:t>
                    </m:r>
                    <m:r>
                      <a:rPr lang="de-DE" b="0" i="1" smtClean="0">
                        <a:latin typeface="Cambria Math"/>
                      </a:rPr>
                      <m:t>²</m:t>
                    </m:r>
                    <m:r>
                      <a:rPr lang="de-DE" b="0" i="1" smtClean="0">
                        <a:latin typeface="Cambria Math"/>
                      </a:rPr>
                      <m:t>𝑅</m:t>
                    </m:r>
                    <m:r>
                      <a:rPr lang="de-DE" b="0" i="1" smtClean="0">
                        <a:latin typeface="Cambria Math"/>
                      </a:rPr>
                      <m:t>/</m:t>
                    </m:r>
                    <m:r>
                      <a:rPr lang="de-DE" b="0" i="1" smtClean="0">
                        <a:latin typeface="Cambria Math"/>
                      </a:rPr>
                      <m:t>𝐺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3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Beobachtung der Milchstraße</a:t>
            </a:r>
            <a:endParaRPr lang="de-DE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68" y="1600200"/>
            <a:ext cx="5641864" cy="4114800"/>
          </a:xfrm>
        </p:spPr>
      </p:pic>
    </p:spTree>
    <p:extLst>
      <p:ext uri="{BB962C8B-B14F-4D97-AF65-F5344CB8AC3E}">
        <p14:creationId xmlns:p14="http://schemas.microsoft.com/office/powerpoint/2010/main" val="14253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148641" cy="3600400"/>
          </a:xfrm>
        </p:spPr>
      </p:pic>
      <p:sp>
        <p:nvSpPr>
          <p:cNvPr id="5" name="4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sz="2000" dirty="0" smtClean="0"/>
              <a:t>Berechnung der „dynamischen Masse“</a:t>
            </a:r>
          </a:p>
          <a:p>
            <a:r>
              <a:rPr lang="de-DE" sz="2000" dirty="0" smtClean="0"/>
              <a:t>30er: Hohe Diskrepanz zu sichtbarer Materie</a:t>
            </a:r>
          </a:p>
          <a:p>
            <a:r>
              <a:rPr lang="de-DE" sz="2000" dirty="0" smtClean="0"/>
              <a:t>Abgeschwächt durch heißes Gas (später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Fehlende Masse: der Coma-Cluster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1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94214"/>
            <a:ext cx="3733800" cy="192677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Marcador de contenido"/>
              <p:cNvSpPr>
                <a:spLocks noGrp="1"/>
              </p:cNvSpPr>
              <p:nvPr>
                <p:ph sz="quarter" idx="14"/>
              </p:nvPr>
            </p:nvSpPr>
            <p:spPr/>
            <p:txBody>
              <a:bodyPr/>
              <a:lstStyle/>
              <a:p>
                <a:endParaRPr lang="de-DE" sz="2000" dirty="0" smtClean="0"/>
              </a:p>
              <a:p>
                <a:endParaRPr lang="de-DE" sz="2000" dirty="0"/>
              </a:p>
              <a:p>
                <a:r>
                  <a:rPr lang="de-DE" sz="2000" dirty="0" smtClean="0"/>
                  <a:t>Im Außenbereich sollte: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𝑣</m:t>
                    </m:r>
                    <m:r>
                      <a:rPr lang="de-DE" sz="2000" i="1">
                        <a:latin typeface="Cambria Math"/>
                      </a:rPr>
                      <m:t> ~ 1/</m:t>
                    </m:r>
                    <m:rad>
                      <m:radPr>
                        <m:degHide m:val="on"/>
                        <m:ctrlPr>
                          <a:rPr lang="de-DE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de-DE" sz="2000" i="1">
                            <a:latin typeface="Cambria Math"/>
                          </a:rPr>
                          <m:t>𝑅</m:t>
                        </m:r>
                      </m:e>
                    </m:rad>
                  </m:oMath>
                </a14:m>
                <a:endParaRPr lang="de-DE" sz="2000" dirty="0"/>
              </a:p>
              <a:p>
                <a:r>
                  <a:rPr lang="de-DE" sz="2000" dirty="0"/>
                  <a:t>Tatsächlich beobachtet: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de-DE" sz="2000" i="1">
                        <a:latin typeface="Cambria Math"/>
                      </a:rPr>
                      <m:t>𝑣</m:t>
                    </m:r>
                    <m:r>
                      <a:rPr lang="de-DE" sz="2000" i="1">
                        <a:latin typeface="Cambria Math"/>
                      </a:rPr>
                      <m:t> →</m:t>
                    </m:r>
                    <m:r>
                      <a:rPr lang="de-DE" sz="2000" i="1">
                        <a:latin typeface="Cambria Math"/>
                      </a:rPr>
                      <m:t>𝑐𝑜𝑛𝑠𝑡</m:t>
                    </m:r>
                    <m:r>
                      <a:rPr lang="de-DE" sz="2000" i="1">
                        <a:latin typeface="Cambria Math"/>
                      </a:rPr>
                      <m:t>.</m:t>
                    </m:r>
                  </m:oMath>
                </a14:m>
                <a:endParaRPr lang="de-DE" sz="200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6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blipFill rotWithShape="1">
                <a:blip r:embed="rId3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Flache Rotationskurven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3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Flache Rotationskurven II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Gut messbar durch Gas (Zufallskomponenten der Sterne)</a:t>
            </a:r>
          </a:p>
          <a:p>
            <a:r>
              <a:rPr lang="de-DE" dirty="0" smtClean="0"/>
              <a:t>Wichtig: Trend über die sichtbare Galaxie hinaus!</a:t>
            </a:r>
          </a:p>
          <a:p>
            <a:r>
              <a:rPr lang="de-DE" dirty="0" smtClean="0"/>
              <a:t>Interpretation:</a:t>
            </a:r>
          </a:p>
          <a:p>
            <a:pPr lvl="1"/>
            <a:r>
              <a:rPr lang="de-DE" dirty="0" smtClean="0"/>
              <a:t>Masse nimmt radial zu</a:t>
            </a:r>
          </a:p>
          <a:p>
            <a:pPr lvl="1"/>
            <a:r>
              <a:rPr lang="de-DE" dirty="0" smtClean="0"/>
              <a:t>Galaxie wird nach außen hin „dunkler“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35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696</Words>
  <Application>Microsoft Office PowerPoint</Application>
  <PresentationFormat>Presentación en pantalla (4:3)</PresentationFormat>
  <Paragraphs>132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Horizonte</vt:lpstr>
      <vt:lpstr>Dark Matter – Does it matter?</vt:lpstr>
      <vt:lpstr>Angenommene Anteile der Masse und Energie im Universum</vt:lpstr>
      <vt:lpstr>Vorläufer</vt:lpstr>
      <vt:lpstr>Gliederung</vt:lpstr>
      <vt:lpstr>Messungen im Universum</vt:lpstr>
      <vt:lpstr>Beobachtung der Milchstraße</vt:lpstr>
      <vt:lpstr>Fehlende Masse: der Coma-Cluster</vt:lpstr>
      <vt:lpstr>Flache Rotationskurven</vt:lpstr>
      <vt:lpstr>Flache Rotationskurven II</vt:lpstr>
      <vt:lpstr>Instabilität von Spiralgalxien</vt:lpstr>
      <vt:lpstr>Dunkler Halo</vt:lpstr>
      <vt:lpstr>Kandidaten I</vt:lpstr>
      <vt:lpstr>Gravitationslinseneffekt (stark)</vt:lpstr>
      <vt:lpstr>Gravitationslinseneffekt II – Abell 2218</vt:lpstr>
      <vt:lpstr>Gravitationslinsen und DM</vt:lpstr>
      <vt:lpstr>Bullet Cluster</vt:lpstr>
      <vt:lpstr>Folgerungen aus der Struktur der CMB</vt:lpstr>
      <vt:lpstr>Presentación de PowerPoint</vt:lpstr>
      <vt:lpstr>Heiße VS Kalte Dunkle Materie</vt:lpstr>
      <vt:lpstr>Anforderungen an DM-Teilchen</vt:lpstr>
      <vt:lpstr>Standardmodell und SUpersymmetrie</vt:lpstr>
      <vt:lpstr>Kandidaten II – nicht baryonisch</vt:lpstr>
      <vt:lpstr>Detektionsversuche</vt:lpstr>
      <vt:lpstr>Alternative: MOND</vt:lpstr>
      <vt:lpstr>Zusammenfassung Dunkle Materie</vt:lpstr>
      <vt:lpstr>Literatur/ weiterführendes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Matter – Does it matter?</dc:title>
  <dc:creator>Philipp Gohlke</dc:creator>
  <cp:lastModifiedBy>Philipp Gohlke</cp:lastModifiedBy>
  <cp:revision>38</cp:revision>
  <dcterms:created xsi:type="dcterms:W3CDTF">2013-07-01T22:37:16Z</dcterms:created>
  <dcterms:modified xsi:type="dcterms:W3CDTF">2013-07-03T10:17:25Z</dcterms:modified>
</cp:coreProperties>
</file>