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85" r:id="rId5"/>
    <p:sldId id="265" r:id="rId6"/>
    <p:sldId id="296" r:id="rId7"/>
    <p:sldId id="274" r:id="rId8"/>
    <p:sldId id="283" r:id="rId9"/>
    <p:sldId id="284" r:id="rId10"/>
    <p:sldId id="273" r:id="rId11"/>
    <p:sldId id="261" r:id="rId12"/>
    <p:sldId id="295" r:id="rId13"/>
    <p:sldId id="271" r:id="rId14"/>
    <p:sldId id="293" r:id="rId15"/>
    <p:sldId id="294" r:id="rId16"/>
    <p:sldId id="297" r:id="rId17"/>
    <p:sldId id="279" r:id="rId18"/>
    <p:sldId id="280" r:id="rId19"/>
    <p:sldId id="276" r:id="rId20"/>
    <p:sldId id="286" r:id="rId21"/>
    <p:sldId id="287" r:id="rId22"/>
    <p:sldId id="291" r:id="rId23"/>
    <p:sldId id="288" r:id="rId2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5CB7"/>
    <a:srgbClr val="5F16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0" autoAdjust="0"/>
    <p:restoredTop sz="94737" autoAdjust="0"/>
  </p:normalViewPr>
  <p:slideViewPr>
    <p:cSldViewPr>
      <p:cViewPr varScale="1">
        <p:scale>
          <a:sx n="65" d="100"/>
          <a:sy n="65" d="100"/>
        </p:scale>
        <p:origin x="-2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58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B6C390-F9A4-47CC-B665-70A9A45A8E5D}" type="datetimeFigureOut">
              <a:rPr lang="de-DE" smtClean="0"/>
              <a:t>22.05.2013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EC8031-7BD0-476D-894C-67FCECF232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68434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1D38E-9384-4C0E-8877-DED10D638BB7}" type="datetimeFigureOut">
              <a:rPr lang="de-DE" smtClean="0"/>
              <a:t>22.05.2013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13F5E5-E2B5-48C2-8946-D0DE39CC37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8206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66380-A1B3-49EE-BB16-DB566AED60FF}" type="datetimeFigureOut">
              <a:rPr lang="de-DE" smtClean="0"/>
              <a:t>22.05.2013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098FC-11C0-42A1-AE28-FC202D9CB7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5075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66380-A1B3-49EE-BB16-DB566AED60FF}" type="datetimeFigureOut">
              <a:rPr lang="de-DE" smtClean="0"/>
              <a:t>22.05.2013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098FC-11C0-42A1-AE28-FC202D9CB7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4340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66380-A1B3-49EE-BB16-DB566AED60FF}" type="datetimeFigureOut">
              <a:rPr lang="de-DE" smtClean="0"/>
              <a:t>22.05.2013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098FC-11C0-42A1-AE28-FC202D9CB7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1988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66380-A1B3-49EE-BB16-DB566AED60FF}" type="datetimeFigureOut">
              <a:rPr lang="de-DE" smtClean="0"/>
              <a:t>22.05.2013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098FC-11C0-42A1-AE28-FC202D9CB7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1348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66380-A1B3-49EE-BB16-DB566AED60FF}" type="datetimeFigureOut">
              <a:rPr lang="de-DE" smtClean="0"/>
              <a:t>22.05.2013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098FC-11C0-42A1-AE28-FC202D9CB7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61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66380-A1B3-49EE-BB16-DB566AED60FF}" type="datetimeFigureOut">
              <a:rPr lang="de-DE" smtClean="0"/>
              <a:t>22.05.2013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098FC-11C0-42A1-AE28-FC202D9CB7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9998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66380-A1B3-49EE-BB16-DB566AED60FF}" type="datetimeFigureOut">
              <a:rPr lang="de-DE" smtClean="0"/>
              <a:t>22.05.2013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098FC-11C0-42A1-AE28-FC202D9CB7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7688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66380-A1B3-49EE-BB16-DB566AED60FF}" type="datetimeFigureOut">
              <a:rPr lang="de-DE" smtClean="0"/>
              <a:t>22.05.2013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098FC-11C0-42A1-AE28-FC202D9CB7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2928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66380-A1B3-49EE-BB16-DB566AED60FF}" type="datetimeFigureOut">
              <a:rPr lang="de-DE" smtClean="0"/>
              <a:t>22.05.2013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098FC-11C0-42A1-AE28-FC202D9CB7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1854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66380-A1B3-49EE-BB16-DB566AED60FF}" type="datetimeFigureOut">
              <a:rPr lang="de-DE" smtClean="0"/>
              <a:t>22.05.2013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098FC-11C0-42A1-AE28-FC202D9CB7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3032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66380-A1B3-49EE-BB16-DB566AED60FF}" type="datetimeFigureOut">
              <a:rPr lang="de-DE" smtClean="0"/>
              <a:t>22.05.2013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098FC-11C0-42A1-AE28-FC202D9CB7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3925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100000">
              <a:srgbClr val="095CB7"/>
            </a:gs>
            <a:gs pos="100000">
              <a:srgbClr val="3D7EC6"/>
            </a:gs>
            <a:gs pos="100000">
              <a:schemeClr val="accent1">
                <a:lumMod val="20000"/>
                <a:lumOff val="8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66380-A1B3-49EE-BB16-DB566AED60FF}" type="datetimeFigureOut">
              <a:rPr lang="de-DE" smtClean="0"/>
              <a:t>22.05.2013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098FC-11C0-42A1-AE28-FC202D9CB7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9315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100000">
              <a:schemeClr val="tx2">
                <a:lumMod val="7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1470025"/>
          </a:xfrm>
        </p:spPr>
        <p:txBody>
          <a:bodyPr>
            <a:normAutofit/>
          </a:bodyPr>
          <a:lstStyle/>
          <a:p>
            <a:r>
              <a:rPr lang="de-DE" sz="5400" dirty="0" smtClean="0">
                <a:solidFill>
                  <a:schemeClr val="bg1"/>
                </a:solidFill>
              </a:rPr>
              <a:t>Sonne und Neutrinos</a:t>
            </a:r>
            <a:endParaRPr lang="de-DE" sz="5400" dirty="0">
              <a:solidFill>
                <a:schemeClr val="bg1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645024"/>
            <a:ext cx="6400800" cy="2376264"/>
          </a:xfrm>
        </p:spPr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22.05.2013</a:t>
            </a:r>
          </a:p>
          <a:p>
            <a:endParaRPr lang="de-DE" dirty="0" smtClean="0">
              <a:solidFill>
                <a:schemeClr val="bg1"/>
              </a:solidFill>
            </a:endParaRPr>
          </a:p>
          <a:p>
            <a:r>
              <a:rPr lang="de-DE" sz="2800" dirty="0" smtClean="0">
                <a:solidFill>
                  <a:schemeClr val="bg1"/>
                </a:solidFill>
              </a:rPr>
              <a:t>Jana Ludwig</a:t>
            </a:r>
            <a:endParaRPr lang="de-DE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11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100000">
              <a:schemeClr val="tx2">
                <a:lumMod val="75000"/>
              </a:schemeClr>
            </a:gs>
            <a:gs pos="100000">
              <a:srgbClr val="3D7EC6"/>
            </a:gs>
            <a:gs pos="100000">
              <a:schemeClr val="accent1">
                <a:lumMod val="20000"/>
                <a:lumOff val="8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Solares </a:t>
            </a:r>
            <a:r>
              <a:rPr lang="de-DE" dirty="0" err="1" smtClean="0">
                <a:solidFill>
                  <a:schemeClr val="bg1"/>
                </a:solidFill>
              </a:rPr>
              <a:t>Neutrinoproblem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36504"/>
          </a:xfrm>
        </p:spPr>
        <p:txBody>
          <a:bodyPr>
            <a:norm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Radiochemische Messungen falsch?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>Modell der Fusion in der Sonne ist falsch?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>Hypothese der Neutrino Oszillation</a:t>
            </a:r>
          </a:p>
          <a:p>
            <a:pPr lvl="1">
              <a:buFont typeface="Arial" pitchFamily="34" charset="0"/>
              <a:buChar char="•"/>
            </a:pPr>
            <a:r>
              <a:rPr lang="de-DE" dirty="0" smtClean="0">
                <a:solidFill>
                  <a:schemeClr val="bg1"/>
                </a:solidFill>
              </a:rPr>
              <a:t>Ruhemasse</a:t>
            </a:r>
            <a:endParaRPr lang="de-DE" dirty="0">
              <a:solidFill>
                <a:schemeClr val="bg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de-DE" dirty="0" smtClean="0">
                <a:solidFill>
                  <a:schemeClr val="bg1"/>
                </a:solidFill>
              </a:rPr>
              <a:t>Können sich in Myon, bzw. Tau-Neutrinos verwandeln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>Bestätigung durch Super </a:t>
            </a:r>
            <a:r>
              <a:rPr lang="de-DE" dirty="0" err="1" smtClean="0">
                <a:solidFill>
                  <a:schemeClr val="bg1"/>
                </a:solidFill>
              </a:rPr>
              <a:t>Kamiokande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smtClean="0">
                <a:solidFill>
                  <a:schemeClr val="bg1"/>
                </a:solidFill>
              </a:rPr>
              <a:t>in Japan</a:t>
            </a:r>
          </a:p>
          <a:p>
            <a:pPr lvl="1">
              <a:buFont typeface="Arial" pitchFamily="34" charset="0"/>
              <a:buChar char="•"/>
            </a:pPr>
            <a:r>
              <a:rPr lang="de-DE" dirty="0" smtClean="0">
                <a:solidFill>
                  <a:schemeClr val="bg1"/>
                </a:solidFill>
              </a:rPr>
              <a:t>Nob</a:t>
            </a:r>
            <a:r>
              <a:rPr lang="de-DE" dirty="0">
                <a:solidFill>
                  <a:schemeClr val="bg1"/>
                </a:solidFill>
              </a:rPr>
              <a:t>elpreis 2002: </a:t>
            </a:r>
            <a:r>
              <a:rPr lang="de-DE" dirty="0" err="1">
                <a:solidFill>
                  <a:schemeClr val="bg1"/>
                </a:solidFill>
              </a:rPr>
              <a:t>Masatoshi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Koshiba</a:t>
            </a:r>
            <a:endParaRPr lang="de-DE" dirty="0" smtClean="0">
              <a:solidFill>
                <a:schemeClr val="bg1"/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36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4800600"/>
            <a:ext cx="5486400" cy="566738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Nachweis der Richtung der Neutrinos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type="body" sz="half" idx="4294967295"/>
          </p:nvPr>
        </p:nvSpPr>
        <p:spPr>
          <a:xfrm>
            <a:off x="0" y="5367338"/>
            <a:ext cx="5486400" cy="804862"/>
          </a:xfrm>
        </p:spPr>
        <p:txBody>
          <a:bodyPr/>
          <a:lstStyle/>
          <a:p>
            <a:r>
              <a:rPr lang="de-DE" dirty="0" err="1" smtClean="0">
                <a:solidFill>
                  <a:schemeClr val="bg1"/>
                </a:solidFill>
              </a:rPr>
              <a:t>Kameokade</a:t>
            </a:r>
            <a:r>
              <a:rPr lang="de-DE" dirty="0" smtClean="0">
                <a:solidFill>
                  <a:schemeClr val="bg1"/>
                </a:solidFill>
              </a:rPr>
              <a:t> in </a:t>
            </a:r>
            <a:r>
              <a:rPr lang="de-DE" dirty="0" err="1" smtClean="0">
                <a:solidFill>
                  <a:schemeClr val="bg1"/>
                </a:solidFill>
              </a:rPr>
              <a:t>japan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9" y="25860"/>
            <a:ext cx="9144000" cy="68580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051720" y="5827911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dirty="0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Super-</a:t>
            </a:r>
            <a:r>
              <a:rPr lang="de-DE" sz="4800" b="1" dirty="0" err="1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Kamiokande</a:t>
            </a:r>
            <a:r>
              <a:rPr lang="de-DE" sz="4800" b="1" dirty="0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de-DE" sz="4800" b="1" dirty="0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Japan</a:t>
            </a:r>
            <a:endParaRPr lang="de-DE" sz="4800" b="1" dirty="0">
              <a:effectLst>
                <a:glow rad="101600">
                  <a:schemeClr val="bg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803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7" y="-24586"/>
            <a:ext cx="7056786" cy="6907172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3059832" y="345430"/>
            <a:ext cx="381642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 err="1"/>
              <a:t>e</a:t>
            </a:r>
            <a:r>
              <a:rPr lang="de-DE" dirty="0" err="1" smtClean="0"/>
              <a:t>xpected</a:t>
            </a:r>
            <a:r>
              <a:rPr lang="de-DE" dirty="0" smtClean="0"/>
              <a:t> </a:t>
            </a:r>
            <a:r>
              <a:rPr lang="de-DE" dirty="0" err="1" smtClean="0"/>
              <a:t>number</a:t>
            </a:r>
            <a:r>
              <a:rPr lang="de-DE" dirty="0" smtClean="0"/>
              <a:t> </a:t>
            </a:r>
            <a:r>
              <a:rPr lang="de-DE" dirty="0" err="1" smtClean="0"/>
              <a:t>without</a:t>
            </a:r>
            <a:r>
              <a:rPr lang="de-DE" dirty="0" smtClean="0"/>
              <a:t> </a:t>
            </a:r>
            <a:r>
              <a:rPr lang="de-DE" dirty="0" err="1" smtClean="0"/>
              <a:t>oscilations</a:t>
            </a:r>
            <a:endParaRPr lang="de-DE" dirty="0" smtClean="0"/>
          </a:p>
          <a:p>
            <a:r>
              <a:rPr lang="de-DE" dirty="0" err="1"/>
              <a:t>e</a:t>
            </a:r>
            <a:r>
              <a:rPr lang="de-DE" dirty="0" err="1" smtClean="0"/>
              <a:t>xpected</a:t>
            </a:r>
            <a:r>
              <a:rPr lang="de-DE" dirty="0" smtClean="0"/>
              <a:t> </a:t>
            </a:r>
            <a:r>
              <a:rPr lang="de-DE" dirty="0" err="1" smtClean="0"/>
              <a:t>number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oscillations</a:t>
            </a:r>
            <a:endParaRPr lang="de-DE" dirty="0" smtClean="0"/>
          </a:p>
          <a:p>
            <a:r>
              <a:rPr lang="de-DE" dirty="0" err="1" smtClean="0"/>
              <a:t>observed</a:t>
            </a:r>
            <a:r>
              <a:rPr lang="de-DE" dirty="0" smtClean="0"/>
              <a:t> </a:t>
            </a:r>
            <a:r>
              <a:rPr lang="de-DE" dirty="0" err="1" smtClean="0"/>
              <a:t>number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myon</a:t>
            </a:r>
            <a:r>
              <a:rPr lang="de-DE" dirty="0" smtClean="0"/>
              <a:t> </a:t>
            </a:r>
            <a:r>
              <a:rPr lang="de-DE" dirty="0" err="1" smtClean="0"/>
              <a:t>neutrinos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5580112" y="6167045"/>
                <a:ext cx="2880320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de-DE" dirty="0" err="1"/>
                  <a:t>d</a:t>
                </a:r>
                <a:r>
                  <a:rPr lang="de-DE" dirty="0" err="1" smtClean="0"/>
                  <a:t>ownward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going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travel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length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i="1" smtClean="0">
                        <a:latin typeface="Cambria Math"/>
                        <a:ea typeface="Cambria Math"/>
                      </a:rPr>
                      <m:t>~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de-DE" dirty="0" smtClean="0"/>
                  <a:t>20 km</a:t>
                </a:r>
                <a:endParaRPr lang="de-DE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6167045"/>
                <a:ext cx="2880320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1691" t="-4717" b="-1415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1187624" y="6165304"/>
                <a:ext cx="2880320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de-DE" dirty="0" err="1"/>
                  <a:t>u</a:t>
                </a:r>
                <a:r>
                  <a:rPr lang="de-DE" dirty="0" err="1" smtClean="0"/>
                  <a:t>pward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going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travel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length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i="1" smtClean="0">
                        <a:latin typeface="Cambria Math"/>
                        <a:ea typeface="Cambria Math"/>
                      </a:rPr>
                      <m:t>~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de-DE" b="0" i="0" smtClean="0">
                        <a:latin typeface="Cambria Math"/>
                        <a:ea typeface="Cambria Math"/>
                      </a:rPr>
                      <m:t>1300</m:t>
                    </m:r>
                  </m:oMath>
                </a14:m>
                <a:r>
                  <a:rPr lang="de-DE" dirty="0" smtClean="0"/>
                  <a:t>0 km</a:t>
                </a:r>
                <a:endParaRPr lang="de-DE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6165304"/>
                <a:ext cx="2880320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1907" t="-4717" b="-1415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193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/>
              <a:t>Kamiokande</a:t>
            </a:r>
            <a:r>
              <a:rPr lang="de-DE" b="1" dirty="0" smtClean="0"/>
              <a:t> </a:t>
            </a:r>
            <a:r>
              <a:rPr lang="de-DE" b="1" dirty="0" smtClean="0"/>
              <a:t>Japan</a:t>
            </a:r>
            <a:endParaRPr lang="de-DE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5004048" y="2353072"/>
                <a:ext cx="3816424" cy="388424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4800" b="1" i="1" smtClean="0">
                          <a:latin typeface="Cambria Math"/>
                          <a:ea typeface="Cambria Math"/>
                        </a:rPr>
                        <m:t>𝒏</m:t>
                      </m:r>
                      <m:r>
                        <a:rPr lang="de-DE" sz="4800" b="1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de-DE" sz="48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de-DE" sz="4800" b="1" i="1" smtClean="0">
                              <a:latin typeface="Cambria Math"/>
                              <a:ea typeface="Cambria Math"/>
                            </a:rPr>
                            <m:t>ν</m:t>
                          </m:r>
                        </m:e>
                        <m:sub>
                          <m:r>
                            <a:rPr lang="de-DE" sz="4800" b="1" i="0" smtClean="0">
                              <a:latin typeface="Cambria Math"/>
                              <a:ea typeface="Cambria Math"/>
                            </a:rPr>
                            <m:t>𝐞</m:t>
                          </m:r>
                        </m:sub>
                      </m:sSub>
                      <m:r>
                        <a:rPr lang="de-DE" sz="4800" b="1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de-DE" sz="4800" b="1" i="1" smtClean="0">
                          <a:latin typeface="Cambria Math"/>
                          <a:ea typeface="Cambria Math"/>
                        </a:rPr>
                        <m:t>𝒑</m:t>
                      </m:r>
                      <m:r>
                        <a:rPr lang="de-DE" sz="4800" b="1" i="1" smtClean="0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de-DE" sz="4800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4800" b="1" i="1" smtClean="0">
                              <a:latin typeface="Cambria Math"/>
                              <a:ea typeface="Cambria Math"/>
                            </a:rPr>
                            <m:t>𝒆</m:t>
                          </m:r>
                        </m:e>
                        <m:sup>
                          <m:r>
                            <a:rPr lang="de-DE" sz="48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de-DE" dirty="0" smtClean="0"/>
              </a:p>
              <a:p>
                <a:endParaRPr lang="de-DE" sz="2800" dirty="0" smtClean="0"/>
              </a:p>
              <a:p>
                <a:r>
                  <a:rPr lang="de-DE" sz="2800" dirty="0" smtClean="0"/>
                  <a:t>Neutrino-Elektron-Streuung kann von allen </a:t>
                </a:r>
                <a:r>
                  <a:rPr lang="de-DE" sz="2800" dirty="0" err="1" smtClean="0"/>
                  <a:t>Neutrinosorten</a:t>
                </a:r>
                <a:r>
                  <a:rPr lang="de-DE" sz="2800" dirty="0" smtClean="0"/>
                  <a:t> ausgelöst werden</a:t>
                </a:r>
              </a:p>
              <a:p>
                <a:endParaRPr lang="de-DE" b="0" dirty="0" smtClean="0"/>
              </a:p>
              <a:p>
                <a:endParaRPr lang="de-DE" dirty="0" smtClean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04048" y="2353072"/>
                <a:ext cx="3816424" cy="3884240"/>
              </a:xfrm>
              <a:blipFill rotWithShape="1">
                <a:blip r:embed="rId2"/>
                <a:stretch>
                  <a:fillRect l="-2875" b="-345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609600" y="1720552"/>
            <a:ext cx="4114800" cy="1828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09600" y="2711152"/>
            <a:ext cx="4114800" cy="3886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6699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609600" y="6597352"/>
            <a:ext cx="411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H="1">
            <a:off x="4724400" y="2634952"/>
            <a:ext cx="0" cy="396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609600" y="2711152"/>
            <a:ext cx="152400" cy="3886200"/>
            <a:chOff x="720" y="1728"/>
            <a:chExt cx="96" cy="2448"/>
          </a:xfrm>
        </p:grpSpPr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720" y="1728"/>
              <a:ext cx="0" cy="24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720" y="1824"/>
              <a:ext cx="96" cy="144"/>
            </a:xfrm>
            <a:prstGeom prst="flowChartDelay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720" y="2064"/>
              <a:ext cx="96" cy="144"/>
            </a:xfrm>
            <a:prstGeom prst="flowChartDelay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720" y="2304"/>
              <a:ext cx="96" cy="144"/>
            </a:xfrm>
            <a:prstGeom prst="flowChartDelay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720" y="2544"/>
              <a:ext cx="96" cy="144"/>
            </a:xfrm>
            <a:prstGeom prst="flowChartDelay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720" y="2784"/>
              <a:ext cx="96" cy="144"/>
            </a:xfrm>
            <a:prstGeom prst="flowChartDelay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720" y="3024"/>
              <a:ext cx="96" cy="144"/>
            </a:xfrm>
            <a:prstGeom prst="flowChartDelay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" name="AutoShape 15"/>
            <p:cNvSpPr>
              <a:spLocks noChangeArrowheads="1"/>
            </p:cNvSpPr>
            <p:nvPr/>
          </p:nvSpPr>
          <p:spPr bwMode="auto">
            <a:xfrm>
              <a:off x="720" y="3264"/>
              <a:ext cx="96" cy="144"/>
            </a:xfrm>
            <a:prstGeom prst="flowChartDelay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" name="AutoShape 16"/>
            <p:cNvSpPr>
              <a:spLocks noChangeArrowheads="1"/>
            </p:cNvSpPr>
            <p:nvPr/>
          </p:nvSpPr>
          <p:spPr bwMode="auto">
            <a:xfrm>
              <a:off x="720" y="3984"/>
              <a:ext cx="96" cy="144"/>
            </a:xfrm>
            <a:prstGeom prst="flowChartDelay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" name="AutoShape 17"/>
            <p:cNvSpPr>
              <a:spLocks noChangeArrowheads="1"/>
            </p:cNvSpPr>
            <p:nvPr/>
          </p:nvSpPr>
          <p:spPr bwMode="auto">
            <a:xfrm>
              <a:off x="720" y="3744"/>
              <a:ext cx="96" cy="144"/>
            </a:xfrm>
            <a:prstGeom prst="flowChartDelay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" name="AutoShape 18"/>
            <p:cNvSpPr>
              <a:spLocks noChangeArrowheads="1"/>
            </p:cNvSpPr>
            <p:nvPr/>
          </p:nvSpPr>
          <p:spPr bwMode="auto">
            <a:xfrm>
              <a:off x="720" y="3504"/>
              <a:ext cx="96" cy="144"/>
            </a:xfrm>
            <a:prstGeom prst="flowChartDelay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21" name="Group 19"/>
          <p:cNvGrpSpPr>
            <a:grpSpLocks/>
          </p:cNvGrpSpPr>
          <p:nvPr/>
        </p:nvGrpSpPr>
        <p:grpSpPr bwMode="auto">
          <a:xfrm flipH="1">
            <a:off x="4572000" y="2863552"/>
            <a:ext cx="152400" cy="3657600"/>
            <a:chOff x="720" y="1824"/>
            <a:chExt cx="96" cy="2304"/>
          </a:xfrm>
        </p:grpSpPr>
        <p:sp>
          <p:nvSpPr>
            <p:cNvPr id="22" name="AutoShape 20"/>
            <p:cNvSpPr>
              <a:spLocks noChangeArrowheads="1"/>
            </p:cNvSpPr>
            <p:nvPr/>
          </p:nvSpPr>
          <p:spPr bwMode="auto">
            <a:xfrm>
              <a:off x="720" y="1824"/>
              <a:ext cx="96" cy="144"/>
            </a:xfrm>
            <a:prstGeom prst="flowChartDelay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3" name="AutoShape 21"/>
            <p:cNvSpPr>
              <a:spLocks noChangeArrowheads="1"/>
            </p:cNvSpPr>
            <p:nvPr/>
          </p:nvSpPr>
          <p:spPr bwMode="auto">
            <a:xfrm>
              <a:off x="720" y="2064"/>
              <a:ext cx="96" cy="144"/>
            </a:xfrm>
            <a:prstGeom prst="flowChartDelay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" name="AutoShape 22"/>
            <p:cNvSpPr>
              <a:spLocks noChangeArrowheads="1"/>
            </p:cNvSpPr>
            <p:nvPr/>
          </p:nvSpPr>
          <p:spPr bwMode="auto">
            <a:xfrm>
              <a:off x="720" y="2304"/>
              <a:ext cx="96" cy="144"/>
            </a:xfrm>
            <a:prstGeom prst="flowChartDelay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5" name="AutoShape 23"/>
            <p:cNvSpPr>
              <a:spLocks noChangeArrowheads="1"/>
            </p:cNvSpPr>
            <p:nvPr/>
          </p:nvSpPr>
          <p:spPr bwMode="auto">
            <a:xfrm>
              <a:off x="720" y="2544"/>
              <a:ext cx="96" cy="144"/>
            </a:xfrm>
            <a:prstGeom prst="flowChartDelay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" name="AutoShape 24"/>
            <p:cNvSpPr>
              <a:spLocks noChangeArrowheads="1"/>
            </p:cNvSpPr>
            <p:nvPr/>
          </p:nvSpPr>
          <p:spPr bwMode="auto">
            <a:xfrm>
              <a:off x="720" y="2784"/>
              <a:ext cx="96" cy="144"/>
            </a:xfrm>
            <a:prstGeom prst="flowChartDelay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" name="AutoShape 25"/>
            <p:cNvSpPr>
              <a:spLocks noChangeArrowheads="1"/>
            </p:cNvSpPr>
            <p:nvPr/>
          </p:nvSpPr>
          <p:spPr bwMode="auto">
            <a:xfrm>
              <a:off x="720" y="3024"/>
              <a:ext cx="96" cy="144"/>
            </a:xfrm>
            <a:prstGeom prst="flowChartDelay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" name="AutoShape 26"/>
            <p:cNvSpPr>
              <a:spLocks noChangeArrowheads="1"/>
            </p:cNvSpPr>
            <p:nvPr/>
          </p:nvSpPr>
          <p:spPr bwMode="auto">
            <a:xfrm>
              <a:off x="720" y="3264"/>
              <a:ext cx="96" cy="144"/>
            </a:xfrm>
            <a:prstGeom prst="flowChartDelay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9" name="AutoShape 27"/>
            <p:cNvSpPr>
              <a:spLocks noChangeArrowheads="1"/>
            </p:cNvSpPr>
            <p:nvPr/>
          </p:nvSpPr>
          <p:spPr bwMode="auto">
            <a:xfrm>
              <a:off x="720" y="3984"/>
              <a:ext cx="96" cy="144"/>
            </a:xfrm>
            <a:prstGeom prst="flowChartDelay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" name="AutoShape 28"/>
            <p:cNvSpPr>
              <a:spLocks noChangeArrowheads="1"/>
            </p:cNvSpPr>
            <p:nvPr/>
          </p:nvSpPr>
          <p:spPr bwMode="auto">
            <a:xfrm>
              <a:off x="720" y="3744"/>
              <a:ext cx="96" cy="144"/>
            </a:xfrm>
            <a:prstGeom prst="flowChartDelay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" name="AutoShape 29"/>
            <p:cNvSpPr>
              <a:spLocks noChangeArrowheads="1"/>
            </p:cNvSpPr>
            <p:nvPr/>
          </p:nvSpPr>
          <p:spPr bwMode="auto">
            <a:xfrm>
              <a:off x="720" y="3504"/>
              <a:ext cx="96" cy="144"/>
            </a:xfrm>
            <a:prstGeom prst="flowChartDelay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2" name="Group 30"/>
          <p:cNvGrpSpPr>
            <a:grpSpLocks/>
          </p:cNvGrpSpPr>
          <p:nvPr/>
        </p:nvGrpSpPr>
        <p:grpSpPr bwMode="auto">
          <a:xfrm rot="-5400000">
            <a:off x="2590800" y="4692352"/>
            <a:ext cx="152400" cy="3657600"/>
            <a:chOff x="720" y="1824"/>
            <a:chExt cx="96" cy="2304"/>
          </a:xfrm>
        </p:grpSpPr>
        <p:sp>
          <p:nvSpPr>
            <p:cNvPr id="33" name="AutoShape 31"/>
            <p:cNvSpPr>
              <a:spLocks noChangeArrowheads="1"/>
            </p:cNvSpPr>
            <p:nvPr/>
          </p:nvSpPr>
          <p:spPr bwMode="auto">
            <a:xfrm>
              <a:off x="720" y="1824"/>
              <a:ext cx="96" cy="144"/>
            </a:xfrm>
            <a:prstGeom prst="flowChartDelay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4" name="AutoShape 32"/>
            <p:cNvSpPr>
              <a:spLocks noChangeArrowheads="1"/>
            </p:cNvSpPr>
            <p:nvPr/>
          </p:nvSpPr>
          <p:spPr bwMode="auto">
            <a:xfrm>
              <a:off x="720" y="2064"/>
              <a:ext cx="96" cy="144"/>
            </a:xfrm>
            <a:prstGeom prst="flowChartDelay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" name="AutoShape 33"/>
            <p:cNvSpPr>
              <a:spLocks noChangeArrowheads="1"/>
            </p:cNvSpPr>
            <p:nvPr/>
          </p:nvSpPr>
          <p:spPr bwMode="auto">
            <a:xfrm>
              <a:off x="720" y="2304"/>
              <a:ext cx="96" cy="144"/>
            </a:xfrm>
            <a:prstGeom prst="flowChartDelay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auto">
            <a:xfrm>
              <a:off x="720" y="2544"/>
              <a:ext cx="96" cy="144"/>
            </a:xfrm>
            <a:prstGeom prst="flowChartDelay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" name="AutoShape 35"/>
            <p:cNvSpPr>
              <a:spLocks noChangeArrowheads="1"/>
            </p:cNvSpPr>
            <p:nvPr/>
          </p:nvSpPr>
          <p:spPr bwMode="auto">
            <a:xfrm>
              <a:off x="720" y="2784"/>
              <a:ext cx="96" cy="144"/>
            </a:xfrm>
            <a:prstGeom prst="flowChartDelay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8" name="AutoShape 36"/>
            <p:cNvSpPr>
              <a:spLocks noChangeArrowheads="1"/>
            </p:cNvSpPr>
            <p:nvPr/>
          </p:nvSpPr>
          <p:spPr bwMode="auto">
            <a:xfrm>
              <a:off x="720" y="3024"/>
              <a:ext cx="96" cy="144"/>
            </a:xfrm>
            <a:prstGeom prst="flowChartDelay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" name="AutoShape 37"/>
            <p:cNvSpPr>
              <a:spLocks noChangeArrowheads="1"/>
            </p:cNvSpPr>
            <p:nvPr/>
          </p:nvSpPr>
          <p:spPr bwMode="auto">
            <a:xfrm>
              <a:off x="720" y="3264"/>
              <a:ext cx="96" cy="144"/>
            </a:xfrm>
            <a:prstGeom prst="flowChartDelay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0" name="AutoShape 38"/>
            <p:cNvSpPr>
              <a:spLocks noChangeArrowheads="1"/>
            </p:cNvSpPr>
            <p:nvPr/>
          </p:nvSpPr>
          <p:spPr bwMode="auto">
            <a:xfrm>
              <a:off x="720" y="3984"/>
              <a:ext cx="96" cy="144"/>
            </a:xfrm>
            <a:prstGeom prst="flowChartDelay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" name="AutoShape 39"/>
            <p:cNvSpPr>
              <a:spLocks noChangeArrowheads="1"/>
            </p:cNvSpPr>
            <p:nvPr/>
          </p:nvSpPr>
          <p:spPr bwMode="auto">
            <a:xfrm>
              <a:off x="720" y="3744"/>
              <a:ext cx="96" cy="144"/>
            </a:xfrm>
            <a:prstGeom prst="flowChartDelay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" name="AutoShape 40"/>
            <p:cNvSpPr>
              <a:spLocks noChangeArrowheads="1"/>
            </p:cNvSpPr>
            <p:nvPr/>
          </p:nvSpPr>
          <p:spPr bwMode="auto">
            <a:xfrm>
              <a:off x="720" y="3504"/>
              <a:ext cx="96" cy="144"/>
            </a:xfrm>
            <a:prstGeom prst="flowChartDelay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3" name="AutoShape 41"/>
          <p:cNvSpPr>
            <a:spLocks noChangeArrowheads="1"/>
          </p:cNvSpPr>
          <p:nvPr/>
        </p:nvSpPr>
        <p:spPr bwMode="auto">
          <a:xfrm rot="7515066">
            <a:off x="4305300" y="2139652"/>
            <a:ext cx="152400" cy="228600"/>
          </a:xfrm>
          <a:prstGeom prst="flowChartDelay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" name="AutoShape 42"/>
          <p:cNvSpPr>
            <a:spLocks noChangeArrowheads="1"/>
          </p:cNvSpPr>
          <p:nvPr/>
        </p:nvSpPr>
        <p:spPr bwMode="auto">
          <a:xfrm rot="6534850">
            <a:off x="3924300" y="1911052"/>
            <a:ext cx="152400" cy="228600"/>
          </a:xfrm>
          <a:prstGeom prst="flowChartDelay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" name="AutoShape 43"/>
          <p:cNvSpPr>
            <a:spLocks noChangeArrowheads="1"/>
          </p:cNvSpPr>
          <p:nvPr/>
        </p:nvSpPr>
        <p:spPr bwMode="auto">
          <a:xfrm rot="5877059">
            <a:off x="3314700" y="1758652"/>
            <a:ext cx="152400" cy="228600"/>
          </a:xfrm>
          <a:prstGeom prst="flowChartDelay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6" name="AutoShape 44"/>
          <p:cNvSpPr>
            <a:spLocks noChangeArrowheads="1"/>
          </p:cNvSpPr>
          <p:nvPr/>
        </p:nvSpPr>
        <p:spPr bwMode="auto">
          <a:xfrm rot="5400000">
            <a:off x="2781300" y="1682452"/>
            <a:ext cx="152400" cy="228600"/>
          </a:xfrm>
          <a:prstGeom prst="flowChartDelay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" name="AutoShape 45"/>
          <p:cNvSpPr>
            <a:spLocks noChangeArrowheads="1"/>
          </p:cNvSpPr>
          <p:nvPr/>
        </p:nvSpPr>
        <p:spPr bwMode="auto">
          <a:xfrm rot="5400000">
            <a:off x="2400300" y="1682452"/>
            <a:ext cx="152400" cy="228600"/>
          </a:xfrm>
          <a:prstGeom prst="flowChartDelay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8" name="AutoShape 46"/>
          <p:cNvSpPr>
            <a:spLocks noChangeArrowheads="1"/>
          </p:cNvSpPr>
          <p:nvPr/>
        </p:nvSpPr>
        <p:spPr bwMode="auto">
          <a:xfrm rot="4859711">
            <a:off x="1866900" y="1758652"/>
            <a:ext cx="152400" cy="228600"/>
          </a:xfrm>
          <a:prstGeom prst="flowChartDelay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" name="AutoShape 47"/>
          <p:cNvSpPr>
            <a:spLocks noChangeArrowheads="1"/>
          </p:cNvSpPr>
          <p:nvPr/>
        </p:nvSpPr>
        <p:spPr bwMode="auto">
          <a:xfrm rot="2908011">
            <a:off x="838200" y="2177752"/>
            <a:ext cx="152400" cy="228600"/>
          </a:xfrm>
          <a:prstGeom prst="flowChartDelay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0" name="AutoShape 48"/>
          <p:cNvSpPr>
            <a:spLocks noChangeArrowheads="1"/>
          </p:cNvSpPr>
          <p:nvPr/>
        </p:nvSpPr>
        <p:spPr bwMode="auto">
          <a:xfrm rot="3885782">
            <a:off x="1257300" y="1911052"/>
            <a:ext cx="152400" cy="228600"/>
          </a:xfrm>
          <a:prstGeom prst="flowChartDelay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51" name="Group 49"/>
          <p:cNvGrpSpPr>
            <a:grpSpLocks/>
          </p:cNvGrpSpPr>
          <p:nvPr/>
        </p:nvGrpSpPr>
        <p:grpSpPr bwMode="auto">
          <a:xfrm rot="968364">
            <a:off x="2667000" y="4082752"/>
            <a:ext cx="1752600" cy="1524000"/>
            <a:chOff x="1776" y="2160"/>
            <a:chExt cx="1104" cy="960"/>
          </a:xfrm>
        </p:grpSpPr>
        <p:sp>
          <p:nvSpPr>
            <p:cNvPr id="52" name="AutoShape 50"/>
            <p:cNvSpPr>
              <a:spLocks noChangeArrowheads="1"/>
            </p:cNvSpPr>
            <p:nvPr/>
          </p:nvSpPr>
          <p:spPr bwMode="auto">
            <a:xfrm rot="-5400000">
              <a:off x="1799" y="2136"/>
              <a:ext cx="960" cy="1008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alpha val="57001"/>
                  </a:schemeClr>
                </a:gs>
                <a:gs pos="100000">
                  <a:schemeClr val="accent1">
                    <a:gamma/>
                    <a:shade val="46275"/>
                    <a:invGamma/>
                    <a:alpha val="55000"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auto">
            <a:xfrm>
              <a:off x="2688" y="2160"/>
              <a:ext cx="192" cy="9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54" name="Line 52"/>
          <p:cNvSpPr>
            <a:spLocks noChangeShapeType="1"/>
          </p:cNvSpPr>
          <p:nvPr/>
        </p:nvSpPr>
        <p:spPr bwMode="auto">
          <a:xfrm>
            <a:off x="0" y="3777952"/>
            <a:ext cx="2743200" cy="8382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" name="Line 54"/>
          <p:cNvSpPr>
            <a:spLocks noChangeShapeType="1"/>
          </p:cNvSpPr>
          <p:nvPr/>
        </p:nvSpPr>
        <p:spPr bwMode="auto">
          <a:xfrm>
            <a:off x="2743200" y="4616152"/>
            <a:ext cx="4572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" name="Text Box 55"/>
          <p:cNvSpPr txBox="1">
            <a:spLocks noChangeArrowheads="1"/>
          </p:cNvSpPr>
          <p:nvPr/>
        </p:nvSpPr>
        <p:spPr bwMode="auto">
          <a:xfrm>
            <a:off x="1447800" y="3320752"/>
            <a:ext cx="762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6000" i="1" baseline="0" dirty="0">
                <a:latin typeface="Arial" charset="0"/>
                <a:sym typeface="Symbol" pitchFamily="18" charset="2"/>
              </a:rPr>
              <a:t></a:t>
            </a:r>
            <a:r>
              <a:rPr lang="en-GB" sz="4800" i="1" dirty="0">
                <a:sym typeface="Symbol" pitchFamily="18" charset="2"/>
              </a:rPr>
              <a:t>e</a:t>
            </a:r>
          </a:p>
        </p:txBody>
      </p:sp>
      <p:sp>
        <p:nvSpPr>
          <p:cNvPr id="57" name="Text Box 56"/>
          <p:cNvSpPr txBox="1">
            <a:spLocks noChangeArrowheads="1"/>
          </p:cNvSpPr>
          <p:nvPr/>
        </p:nvSpPr>
        <p:spPr bwMode="auto">
          <a:xfrm>
            <a:off x="3276600" y="4387552"/>
            <a:ext cx="59343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sz="4800" b="1" i="1" baseline="0" dirty="0" smtClean="0">
                <a:solidFill>
                  <a:srgbClr val="FF0000"/>
                </a:solidFill>
              </a:rPr>
              <a:t>e</a:t>
            </a:r>
            <a:r>
              <a:rPr lang="de-DE" sz="4800" b="1" i="1" baseline="30000" dirty="0" smtClean="0">
                <a:solidFill>
                  <a:srgbClr val="FF0000"/>
                </a:solidFill>
              </a:rPr>
              <a:t>-</a:t>
            </a:r>
            <a:endParaRPr lang="en-GB" sz="4800" b="1" i="1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81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0"/>
            <a:ext cx="7286193" cy="685800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1331640" y="332656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chemeClr val="bg1"/>
                </a:solidFill>
              </a:rPr>
              <a:t>Myon Neutrino</a:t>
            </a:r>
            <a:endParaRPr lang="de-DE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11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09" y="0"/>
            <a:ext cx="7272381" cy="68580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187624" y="332656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chemeClr val="bg1"/>
                </a:solidFill>
              </a:rPr>
              <a:t>Elektron Neutrino</a:t>
            </a:r>
            <a:endParaRPr lang="de-DE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22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73" y="0"/>
            <a:ext cx="7304654" cy="68580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187624" y="332656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chemeClr val="bg1"/>
                </a:solidFill>
              </a:rPr>
              <a:t>Sonnenneutrino</a:t>
            </a:r>
            <a:endParaRPr lang="de-DE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70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http://www-sk.icrr.u-tokyo.ac.jp/sk/physics/image/image_solarnu/solpic_1500d_2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" name="AutoShape 4" descr="http://www-sk.icrr.u-tokyo.ac.jp/sk/physics/image/image_solarnu/solpic_1500d_2_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" name="AutoShape 6" descr="http://www-sk.icrr.u-tokyo.ac.jp/sk/physics/image/image_solarnu/solpic_1500d_2_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9294"/>
            <a:ext cx="9144000" cy="4816090"/>
          </a:xfrm>
          <a:prstGeom prst="rect">
            <a:avLst/>
          </a:prstGeom>
        </p:spPr>
      </p:pic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/>
          </a:bodyPr>
          <a:lstStyle/>
          <a:p>
            <a:r>
              <a:rPr lang="de-DE" sz="3200" dirty="0" smtClean="0"/>
              <a:t>Bild der Sonne aufgenommen mit Neutrinos 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02105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http://www-sk.icrr.u-tokyo.ac.jp/sk/physics/image/image_solarnu/solpic_1500d_2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" name="AutoShape 4" descr="http://www-sk.icrr.u-tokyo.ac.jp/sk/physics/image/image_solarnu/solpic_1500d_2_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" name="AutoShape 6" descr="http://www-sk.icrr.u-tokyo.ac.jp/sk/physics/image/image_solarnu/solpic_1500d_2_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7000" contrast="-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9294"/>
            <a:ext cx="9144000" cy="4816090"/>
          </a:xfrm>
          <a:prstGeom prst="rect">
            <a:avLst/>
          </a:prstGeom>
        </p:spPr>
      </p:pic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/>
          </a:bodyPr>
          <a:lstStyle/>
          <a:p>
            <a:r>
              <a:rPr lang="de-DE" sz="3200" dirty="0" smtClean="0"/>
              <a:t>Bild der Sonne aufgenommen mit Neutrinos </a:t>
            </a:r>
            <a:endParaRPr lang="de-DE" sz="3200" dirty="0"/>
          </a:p>
        </p:txBody>
      </p:sp>
      <p:sp>
        <p:nvSpPr>
          <p:cNvPr id="10" name="Inhaltsplatzhalter 5"/>
          <p:cNvSpPr txBox="1">
            <a:spLocks/>
          </p:cNvSpPr>
          <p:nvPr/>
        </p:nvSpPr>
        <p:spPr>
          <a:xfrm>
            <a:off x="457200" y="2564904"/>
            <a:ext cx="8229600" cy="396044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Bestimmung der Richtung der </a:t>
            </a:r>
            <a:r>
              <a:rPr lang="de-DE" dirty="0" smtClean="0"/>
              <a:t>Neutrinos</a:t>
            </a:r>
          </a:p>
          <a:p>
            <a:r>
              <a:rPr lang="de-DE" dirty="0" smtClean="0"/>
              <a:t>Schlechte Winkelauflösung</a:t>
            </a:r>
          </a:p>
          <a:p>
            <a:r>
              <a:rPr lang="de-DE" dirty="0" smtClean="0"/>
              <a:t>Solare Neutrinos brauchen </a:t>
            </a:r>
            <a:r>
              <a:rPr lang="de-DE" dirty="0" err="1" smtClean="0"/>
              <a:t>c.a</a:t>
            </a:r>
            <a:r>
              <a:rPr lang="de-DE" dirty="0" smtClean="0"/>
              <a:t>. 8 Min um die Erde zu erreichen</a:t>
            </a:r>
          </a:p>
          <a:p>
            <a:r>
              <a:rPr lang="de-DE" dirty="0" smtClean="0"/>
              <a:t>Das Sonneninnere in Echtzeit</a:t>
            </a:r>
          </a:p>
          <a:p>
            <a:r>
              <a:rPr lang="de-DE" dirty="0" smtClean="0"/>
              <a:t>Bestätigung des Fusionsprozesses in der Sonne</a:t>
            </a:r>
          </a:p>
        </p:txBody>
      </p:sp>
    </p:spTree>
    <p:extLst>
      <p:ext uri="{BB962C8B-B14F-4D97-AF65-F5344CB8AC3E}">
        <p14:creationId xmlns:p14="http://schemas.microsoft.com/office/powerpoint/2010/main" val="198112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3851920" y="77723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Supernova 1987</a:t>
            </a:r>
            <a:endParaRPr lang="de-DE" sz="5400" b="1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633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100000">
              <a:schemeClr val="tx2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Inhalt</a:t>
            </a:r>
            <a:endParaRPr lang="de-DE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817240" y="1772816"/>
                <a:ext cx="7139136" cy="4320480"/>
              </a:xfrm>
            </p:spPr>
            <p:txBody>
              <a:bodyPr>
                <a:noAutofit/>
              </a:bodyPr>
              <a:lstStyle/>
              <a:p>
                <a:r>
                  <a:rPr lang="de-DE" dirty="0" smtClean="0">
                    <a:solidFill>
                      <a:schemeClr val="bg1"/>
                    </a:solidFill>
                  </a:rPr>
                  <a:t>Postulat </a:t>
                </a:r>
              </a:p>
              <a:p>
                <a:r>
                  <a:rPr lang="de-DE" dirty="0" smtClean="0">
                    <a:solidFill>
                      <a:schemeClr val="bg1"/>
                    </a:solidFill>
                  </a:rPr>
                  <a:t>Solare Neutrinos</a:t>
                </a:r>
              </a:p>
              <a:p>
                <a:r>
                  <a:rPr lang="de-DE" dirty="0" smtClean="0">
                    <a:solidFill>
                      <a:schemeClr val="bg1"/>
                    </a:solidFill>
                  </a:rPr>
                  <a:t>Nachweis</a:t>
                </a:r>
              </a:p>
              <a:p>
                <a:pPr lvl="1">
                  <a:buFont typeface="Arial" pitchFamily="34" charset="0"/>
                  <a:buChar char="•"/>
                </a:pPr>
                <a:r>
                  <a:rPr lang="de-DE" dirty="0" smtClean="0">
                    <a:solidFill>
                      <a:schemeClr val="bg1"/>
                    </a:solidFill>
                  </a:rPr>
                  <a:t>Radiochemischer Nachweis</a:t>
                </a:r>
              </a:p>
              <a:p>
                <a:r>
                  <a:rPr lang="de-DE" sz="3200" dirty="0" smtClean="0">
                    <a:solidFill>
                      <a:schemeClr val="bg1"/>
                    </a:solidFill>
                  </a:rPr>
                  <a:t>Super </a:t>
                </a:r>
                <a:r>
                  <a:rPr lang="de-DE" sz="3200" dirty="0" err="1" smtClean="0">
                    <a:solidFill>
                      <a:schemeClr val="bg1"/>
                    </a:solidFill>
                  </a:rPr>
                  <a:t>Kamiokande</a:t>
                </a:r>
                <a:r>
                  <a:rPr lang="de-DE" sz="3200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sz="3200" dirty="0" smtClean="0">
                    <a:solidFill>
                      <a:schemeClr val="bg1"/>
                    </a:solidFill>
                  </a:rPr>
                  <a:t>Japan</a:t>
                </a:r>
              </a:p>
              <a:p>
                <a:pPr lvl="1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28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de-DE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de-DE" sz="2800" b="0" i="1" smtClean="0">
                        <a:solidFill>
                          <a:schemeClr val="bg1"/>
                        </a:solidFill>
                        <a:latin typeface="Cambria Math"/>
                      </a:rPr>
                      <m:t>𝑂</m:t>
                    </m:r>
                    <m:r>
                      <a:rPr lang="de-DE" sz="2800" b="0" i="1" smtClean="0">
                        <a:solidFill>
                          <a:schemeClr val="bg1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de-DE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de-DE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de-DE" sz="2800" i="1">
                        <a:solidFill>
                          <a:schemeClr val="bg1"/>
                        </a:solidFill>
                        <a:latin typeface="Cambria Math"/>
                      </a:rPr>
                      <m:t>𝑂</m:t>
                    </m:r>
                  </m:oMath>
                </a14:m>
                <a:r>
                  <a:rPr lang="de-DE" sz="2800" dirty="0" smtClean="0">
                    <a:solidFill>
                      <a:schemeClr val="bg1"/>
                    </a:solidFill>
                  </a:rPr>
                  <a:t> - Detektoren</a:t>
                </a:r>
              </a:p>
              <a:p>
                <a:r>
                  <a:rPr lang="de-DE" dirty="0" smtClean="0">
                    <a:solidFill>
                      <a:schemeClr val="bg1"/>
                    </a:solidFill>
                  </a:rPr>
                  <a:t>Forschung mit Neutrinos</a:t>
                </a:r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7240" y="1772816"/>
                <a:ext cx="7139136" cy="4320480"/>
              </a:xfrm>
              <a:blipFill rotWithShape="1">
                <a:blip r:embed="rId2"/>
                <a:stretch>
                  <a:fillRect l="-1879" t="-183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893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3851920" y="77723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Supernova 1987</a:t>
            </a:r>
            <a:endParaRPr lang="de-DE" sz="5400" b="1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539552" y="1772816"/>
                <a:ext cx="8352928" cy="4308872"/>
              </a:xfrm>
              <a:prstGeom prst="rect">
                <a:avLst/>
              </a:prstGeom>
              <a:solidFill>
                <a:schemeClr val="bg1">
                  <a:alpha val="41000"/>
                </a:schemeClr>
              </a:solidFill>
              <a:effectLst>
                <a:glow>
                  <a:schemeClr val="bg1"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de-DE" sz="3200" dirty="0" smtClean="0">
                    <a:effectLst>
                      <a:glow rad="101600">
                        <a:schemeClr val="bg1">
                          <a:alpha val="60000"/>
                        </a:schemeClr>
                      </a:glow>
                    </a:effectLst>
                  </a:rPr>
                  <a:t>Stern kollabiert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sz="3200" i="1" smtClean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Cambria Math"/>
                        <a:ea typeface="Cambria Math"/>
                      </a:rPr>
                      <m:t>~</m:t>
                    </m:r>
                    <m:r>
                      <a:rPr lang="de-DE" sz="3200" b="0" i="1" smtClean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Cambria Math"/>
                        <a:ea typeface="Cambria Math"/>
                      </a:rPr>
                      <m:t>180 000</m:t>
                    </m:r>
                  </m:oMath>
                </a14:m>
                <a:r>
                  <a:rPr lang="de-DE" sz="3200" dirty="0" smtClean="0">
                    <a:effectLst>
                      <a:glow rad="101600">
                        <a:schemeClr val="bg1">
                          <a:alpha val="60000"/>
                        </a:schemeClr>
                      </a:glow>
                    </a:effectLst>
                  </a:rPr>
                  <a:t> Lichtjahre entfernt in der großen Magellanschen Wolke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de-DE" sz="3200" dirty="0" smtClean="0">
                    <a:effectLst>
                      <a:glow rad="101600">
                        <a:schemeClr val="bg1">
                          <a:alpha val="60000"/>
                        </a:schemeClr>
                      </a:glow>
                    </a:effectLst>
                  </a:rPr>
                  <a:t>Enorm </a:t>
                </a:r>
                <a:r>
                  <a:rPr lang="de-DE" sz="3200" dirty="0">
                    <a:effectLst>
                      <a:glow rad="101600">
                        <a:schemeClr val="bg1">
                          <a:alpha val="60000"/>
                        </a:schemeClr>
                      </a:glow>
                    </a:effectLst>
                  </a:rPr>
                  <a:t>viel Energie wird frei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de-DE" sz="3200" dirty="0">
                    <a:effectLst>
                      <a:glow rad="101600">
                        <a:schemeClr val="bg1">
                          <a:alpha val="60000"/>
                        </a:schemeClr>
                      </a:glow>
                    </a:effectLst>
                  </a:rPr>
                  <a:t>Hauptsächlich in Form von Neutrinos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de-DE" sz="3200" dirty="0">
                    <a:effectLst>
                      <a:glow rad="101600">
                        <a:schemeClr val="bg1">
                          <a:alpha val="60000"/>
                        </a:schemeClr>
                      </a:glow>
                    </a:effectLst>
                  </a:rPr>
                  <a:t>Innerhalb von 10 </a:t>
                </a:r>
                <a:r>
                  <a:rPr lang="de-DE" sz="3200" dirty="0" err="1">
                    <a:effectLst>
                      <a:glow rad="101600">
                        <a:schemeClr val="bg1">
                          <a:alpha val="60000"/>
                        </a:schemeClr>
                      </a:glow>
                    </a:effectLst>
                  </a:rPr>
                  <a:t>sekunden</a:t>
                </a:r>
                <a:endParaRPr lang="de-DE" sz="32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de-DE" sz="3200" dirty="0">
                    <a:effectLst>
                      <a:glow rad="101600">
                        <a:schemeClr val="bg1">
                          <a:alpha val="60000"/>
                        </a:schemeClr>
                      </a:glow>
                    </a:effectLst>
                  </a:rPr>
                  <a:t>Rückschluss auf Temperatur der Supernova </a:t>
                </a:r>
                <a14:m>
                  <m:oMath xmlns:m="http://schemas.openxmlformats.org/officeDocument/2006/math">
                    <m:r>
                      <a:rPr lang="de-DE" sz="3200" i="1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Cambria Math"/>
                        <a:ea typeface="Cambria Math"/>
                      </a:rPr>
                      <m:t>~</m:t>
                    </m:r>
                  </m:oMath>
                </a14:m>
                <a:r>
                  <a:rPr lang="de-DE" sz="3200" dirty="0">
                    <a:effectLst>
                      <a:glow rad="101600">
                        <a:schemeClr val="bg1">
                          <a:alpha val="60000"/>
                        </a:schemeClr>
                      </a:glow>
                    </a:effectLst>
                  </a:rPr>
                  <a:t> 30-50 Milliarden Kelvin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endParaRPr lang="de-DE" dirty="0"/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772816"/>
                <a:ext cx="8352928" cy="4308872"/>
              </a:xfrm>
              <a:prstGeom prst="rect">
                <a:avLst/>
              </a:prstGeom>
              <a:blipFill rotWithShape="1">
                <a:blip r:embed="rId3"/>
                <a:stretch>
                  <a:fillRect l="-2409" t="-3253"/>
                </a:stretch>
              </a:blipFill>
              <a:effectLst>
                <a:glow>
                  <a:schemeClr val="bg1"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48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100000">
              <a:schemeClr val="tx2">
                <a:lumMod val="75000"/>
              </a:schemeClr>
            </a:gs>
            <a:gs pos="100000">
              <a:srgbClr val="3D7EC6"/>
            </a:gs>
            <a:gs pos="100000">
              <a:schemeClr val="accent1">
                <a:lumMod val="20000"/>
                <a:lumOff val="8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5355207"/>
              </p:ext>
            </p:extLst>
          </p:nvPr>
        </p:nvGraphicFramePr>
        <p:xfrm>
          <a:off x="952731" y="1714410"/>
          <a:ext cx="7147662" cy="4738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CorelPhotoPaint.Image.9" r:id="rId3" imgW="2720115" imgH="1767619" progId="CorelPhotoPaint.Image.9">
                  <p:embed/>
                </p:oleObj>
              </mc:Choice>
              <mc:Fallback>
                <p:oleObj name="CorelPhotoPaint.Image.9" r:id="rId3" imgW="2720115" imgH="1767619" progId="CorelPhotoPaint.Image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731" y="1714410"/>
                        <a:ext cx="7147662" cy="47389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4865686" y="3756351"/>
            <a:ext cx="1578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Rauschen</a:t>
            </a:r>
            <a:endParaRPr lang="de-DE" sz="2400" dirty="0"/>
          </a:p>
        </p:txBody>
      </p:sp>
      <p:sp>
        <p:nvSpPr>
          <p:cNvPr id="13" name="Textfeld 12"/>
          <p:cNvSpPr txBox="1"/>
          <p:nvPr/>
        </p:nvSpPr>
        <p:spPr>
          <a:xfrm>
            <a:off x="755576" y="404664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chemeClr val="bg1"/>
                </a:solidFill>
              </a:rPr>
              <a:t>Messung von 13 hochenergetischen Neutrinos der Supernova 1987</a:t>
            </a:r>
            <a:endParaRPr lang="de-DE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41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100000">
              <a:schemeClr val="tx2">
                <a:lumMod val="75000"/>
              </a:schemeClr>
            </a:gs>
            <a:gs pos="100000">
              <a:srgbClr val="3D7EC6"/>
            </a:gs>
            <a:gs pos="100000">
              <a:schemeClr val="accent1">
                <a:lumMod val="20000"/>
                <a:lumOff val="8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Quellen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61047"/>
          </a:xfrm>
        </p:spPr>
        <p:txBody>
          <a:bodyPr>
            <a:normAutofit lnSpcReduction="10000"/>
          </a:bodyPr>
          <a:lstStyle/>
          <a:p>
            <a:r>
              <a:rPr lang="de-DE" sz="2400" dirty="0">
                <a:solidFill>
                  <a:schemeClr val="bg1"/>
                </a:solidFill>
              </a:rPr>
              <a:t>http://</a:t>
            </a:r>
            <a:r>
              <a:rPr lang="de-DE" sz="2400" dirty="0" smtClean="0">
                <a:solidFill>
                  <a:schemeClr val="bg1"/>
                </a:solidFill>
              </a:rPr>
              <a:t>www-sk.icrr.u-tokyo.ac.jp/sk/index-e.html</a:t>
            </a:r>
          </a:p>
          <a:p>
            <a:r>
              <a:rPr lang="de-DE" sz="2400" dirty="0">
                <a:solidFill>
                  <a:schemeClr val="bg1"/>
                </a:solidFill>
              </a:rPr>
              <a:t>http://www.ps.uci.edu/~tomba/sk/tscan/compare_mu_e</a:t>
            </a:r>
            <a:r>
              <a:rPr lang="de-DE" sz="2400" dirty="0" smtClean="0">
                <a:solidFill>
                  <a:schemeClr val="bg1"/>
                </a:solidFill>
              </a:rPr>
              <a:t>/</a:t>
            </a:r>
          </a:p>
          <a:p>
            <a:r>
              <a:rPr lang="de-DE" sz="2400" dirty="0">
                <a:solidFill>
                  <a:schemeClr val="bg1"/>
                </a:solidFill>
              </a:rPr>
              <a:t>http://www.physik.uni-bielefeld.de/~</a:t>
            </a:r>
            <a:r>
              <a:rPr lang="de-DE" sz="2400" dirty="0" smtClean="0">
                <a:solidFill>
                  <a:schemeClr val="bg1"/>
                </a:solidFill>
              </a:rPr>
              <a:t>yorks/pro13/v11.pdf</a:t>
            </a:r>
          </a:p>
          <a:p>
            <a:r>
              <a:rPr lang="de-DE" sz="2400" dirty="0">
                <a:solidFill>
                  <a:schemeClr val="bg1"/>
                </a:solidFill>
              </a:rPr>
              <a:t>http://</a:t>
            </a:r>
            <a:r>
              <a:rPr lang="de-DE" sz="2400" dirty="0" smtClean="0">
                <a:solidFill>
                  <a:schemeClr val="bg1"/>
                </a:solidFill>
              </a:rPr>
              <a:t>commons.wikimedia.org/wiki/File:Proton_proton_cycle.png</a:t>
            </a:r>
          </a:p>
          <a:p>
            <a:r>
              <a:rPr lang="de-DE" sz="2400" dirty="0">
                <a:solidFill>
                  <a:schemeClr val="bg1"/>
                </a:solidFill>
              </a:rPr>
              <a:t>http://www-zeuthen.desy.de/~csspier</a:t>
            </a:r>
            <a:r>
              <a:rPr lang="de-DE" sz="2400" dirty="0" smtClean="0">
                <a:solidFill>
                  <a:schemeClr val="bg1"/>
                </a:solidFill>
              </a:rPr>
              <a:t>/</a:t>
            </a:r>
          </a:p>
          <a:p>
            <a:r>
              <a:rPr lang="de-DE" sz="2400" dirty="0">
                <a:solidFill>
                  <a:schemeClr val="bg1"/>
                </a:solidFill>
              </a:rPr>
              <a:t>http://www.ps.uci.edu/~tomba/sk/tscan/solar</a:t>
            </a:r>
            <a:r>
              <a:rPr lang="de-DE" sz="2400" dirty="0" smtClean="0">
                <a:solidFill>
                  <a:schemeClr val="bg1"/>
                </a:solidFill>
              </a:rPr>
              <a:t>/</a:t>
            </a:r>
          </a:p>
          <a:p>
            <a:r>
              <a:rPr lang="de-DE" sz="2400" dirty="0">
                <a:solidFill>
                  <a:schemeClr val="bg1"/>
                </a:solidFill>
              </a:rPr>
              <a:t>http://www.physi.uni-heidelberg.de/~uwer/lectures/Seminar/KeyExp/2007/Neutrinooszillation.pdf</a:t>
            </a:r>
          </a:p>
        </p:txBody>
      </p:sp>
    </p:spTree>
    <p:extLst>
      <p:ext uri="{BB962C8B-B14F-4D97-AF65-F5344CB8AC3E}">
        <p14:creationId xmlns:p14="http://schemas.microsoft.com/office/powerpoint/2010/main" val="327172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0"/>
            <a:ext cx="79208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08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100000">
              <a:schemeClr val="tx2">
                <a:lumMod val="7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369376"/>
            <a:ext cx="5904656" cy="1691472"/>
          </a:xfrm>
        </p:spPr>
        <p:txBody>
          <a:bodyPr>
            <a:noAutofit/>
          </a:bodyPr>
          <a:lstStyle/>
          <a:p>
            <a:r>
              <a:rPr lang="de-DE" sz="4400" b="0" dirty="0" smtClean="0">
                <a:solidFill>
                  <a:schemeClr val="bg1"/>
                </a:solidFill>
              </a:rPr>
              <a:t>Postulat durch Wolfgang Pauli</a:t>
            </a:r>
            <a:endParaRPr lang="de-DE" sz="4400" b="0" dirty="0">
              <a:solidFill>
                <a:schemeClr val="bg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444208" y="3573016"/>
            <a:ext cx="2520280" cy="793520"/>
          </a:xfrm>
        </p:spPr>
        <p:txBody>
          <a:bodyPr>
            <a:normAutofit fontScale="25000" lnSpcReduction="20000"/>
          </a:bodyPr>
          <a:lstStyle/>
          <a:p>
            <a:endParaRPr lang="de-DE" i="1" dirty="0" smtClean="0">
              <a:solidFill>
                <a:schemeClr val="bg1"/>
              </a:solidFill>
              <a:latin typeface="Cambria Math"/>
              <a:ea typeface="Cambria Math"/>
            </a:endParaRPr>
          </a:p>
          <a:p>
            <a:endParaRPr lang="de-DE" i="1" dirty="0">
              <a:solidFill>
                <a:schemeClr val="bg1"/>
              </a:solidFill>
              <a:latin typeface="Cambria Math"/>
              <a:ea typeface="Cambria Math"/>
            </a:endParaRPr>
          </a:p>
          <a:p>
            <a:endParaRPr lang="de-DE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de-DE" sz="8000" dirty="0" smtClean="0">
                <a:solidFill>
                  <a:schemeClr val="bg1"/>
                </a:solidFill>
              </a:rPr>
              <a:t>Wolfgang Pauli 1930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platzhalter 3"/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179512" y="3091284"/>
                <a:ext cx="6408712" cy="3074020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de-DE" sz="32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sz="320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p>
                        <m:r>
                          <a:rPr lang="de-DE" sz="32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de-DE" sz="3200" dirty="0">
                    <a:solidFill>
                      <a:schemeClr val="bg1"/>
                    </a:solidFill>
                  </a:rPr>
                  <a:t>-Zerfall</a:t>
                </a:r>
                <a:endParaRPr lang="de-DE" sz="3200" dirty="0" smtClean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4400" i="1">
                          <a:solidFill>
                            <a:schemeClr val="bg1"/>
                          </a:solidFill>
                          <a:latin typeface="Cambria Math"/>
                        </a:rPr>
                        <m:t>𝑛</m:t>
                      </m:r>
                      <m:r>
                        <a:rPr lang="de-DE" sz="44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de-DE" sz="44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𝑝</m:t>
                      </m:r>
                      <m:r>
                        <a:rPr lang="de-DE" sz="44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de-DE" sz="44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44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de-DE" sz="44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de-DE" sz="4400" dirty="0">
                  <a:solidFill>
                    <a:schemeClr val="bg1"/>
                  </a:solidFill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de-DE" sz="3200" dirty="0">
                    <a:solidFill>
                      <a:schemeClr val="bg1"/>
                    </a:solidFill>
                  </a:rPr>
                  <a:t>Wo bleibt die zusätzliche Energie</a:t>
                </a:r>
                <a:r>
                  <a:rPr lang="de-DE" sz="3200" dirty="0" smtClean="0">
                    <a:solidFill>
                      <a:schemeClr val="bg1"/>
                    </a:solidFill>
                  </a:rPr>
                  <a:t>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4400" i="1">
                          <a:solidFill>
                            <a:schemeClr val="bg1"/>
                          </a:solidFill>
                          <a:latin typeface="Cambria Math"/>
                        </a:rPr>
                        <m:t>𝑛</m:t>
                      </m:r>
                      <m:r>
                        <a:rPr lang="de-DE" sz="44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de-DE" sz="44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𝑝</m:t>
                      </m:r>
                      <m:r>
                        <a:rPr lang="de-DE" sz="44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de-DE" sz="44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44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de-DE" sz="44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</m:sup>
                      </m:sSup>
                      <m:r>
                        <a:rPr lang="de-DE" sz="440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de-DE" sz="44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ν</m:t>
                      </m:r>
                    </m:oMath>
                  </m:oMathPara>
                </a14:m>
                <a:endParaRPr lang="de-DE" sz="4400" dirty="0">
                  <a:solidFill>
                    <a:schemeClr val="bg1"/>
                  </a:solidFill>
                  <a:ea typeface="Cambria Math"/>
                </a:endParaRPr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4" name="Textplatzhalt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179512" y="3091284"/>
                <a:ext cx="6408712" cy="3074020"/>
              </a:xfrm>
              <a:blipFill rotWithShape="1">
                <a:blip r:embed="rId2"/>
                <a:stretch>
                  <a:fillRect l="-2091" t="-238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88640"/>
            <a:ext cx="2596832" cy="367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17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100000">
              <a:schemeClr val="tx2">
                <a:lumMod val="75000"/>
              </a:schemeClr>
            </a:gs>
            <a:gs pos="100000">
              <a:srgbClr val="3D7EC6"/>
            </a:gs>
            <a:gs pos="100000">
              <a:schemeClr val="accent1">
                <a:lumMod val="20000"/>
                <a:lumOff val="8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Eigenschaften Neutrinos</a:t>
            </a:r>
            <a:endParaRPr lang="de-DE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83357"/>
                <a:ext cx="8229600" cy="4525963"/>
              </a:xfrm>
            </p:spPr>
            <p:txBody>
              <a:bodyPr>
                <a:normAutofit/>
              </a:bodyPr>
              <a:lstStyle/>
              <a:p>
                <a:r>
                  <a:rPr lang="de-DE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48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sz="4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ν</m:t>
                        </m:r>
                      </m:e>
                      <m:sub>
                        <m:r>
                          <a:rPr lang="de-DE" sz="4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de-DE" sz="4800" dirty="0" smtClean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4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sz="4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ν</m:t>
                        </m:r>
                      </m:e>
                      <m:sub>
                        <m:r>
                          <a:rPr lang="de-DE" sz="480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de-DE" sz="4800" dirty="0" smtClean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4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sz="4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ν</m:t>
                        </m:r>
                      </m:e>
                      <m:sub>
                        <m:r>
                          <a:rPr lang="de-DE" sz="480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𝜏</m:t>
                        </m:r>
                      </m:sub>
                    </m:sSub>
                  </m:oMath>
                </a14:m>
                <a:endParaRPr lang="de-DE" sz="4800" dirty="0" smtClean="0">
                  <a:solidFill>
                    <a:schemeClr val="bg1"/>
                  </a:solidFill>
                </a:endParaRPr>
              </a:p>
              <a:p>
                <a:r>
                  <a:rPr lang="de-DE" dirty="0" smtClean="0">
                    <a:solidFill>
                      <a:schemeClr val="bg1"/>
                    </a:solidFill>
                  </a:rPr>
                  <a:t>Masse: nahe Null </a:t>
                </a:r>
              </a:p>
              <a:p>
                <a:r>
                  <a:rPr lang="de-DE" dirty="0" smtClean="0">
                    <a:solidFill>
                      <a:schemeClr val="bg1"/>
                    </a:solidFill>
                  </a:rPr>
                  <a:t>Kleiner Wirkungsquerschnitt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~</m:t>
                    </m:r>
                    <m:r>
                      <a:rPr lang="de-DE" b="0" i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de-DE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−40</m:t>
                        </m:r>
                      </m:sup>
                    </m:sSup>
                  </m:oMath>
                </a14:m>
                <a:r>
                  <a:rPr lang="de-DE" dirty="0">
                    <a:solidFill>
                      <a:schemeClr val="bg1"/>
                    </a:solidFill>
                  </a:rPr>
                  <a:t> </a:t>
                </a:r>
                <a:r>
                  <a:rPr lang="de-DE" dirty="0" smtClean="0">
                    <a:solidFill>
                      <a:schemeClr val="bg1"/>
                    </a:solidFill>
                  </a:rPr>
                  <a:t>cm², extrem schwach reagierend </a:t>
                </a:r>
              </a:p>
              <a:p>
                <a:r>
                  <a:rPr lang="de-DE" dirty="0" smtClean="0">
                    <a:solidFill>
                      <a:schemeClr val="bg1"/>
                    </a:solidFill>
                  </a:rPr>
                  <a:t>Entstehen immer zusammen mit einem Schwesterteilchen</a:t>
                </a:r>
                <a:endParaRPr lang="de-DE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83357"/>
                <a:ext cx="8229600" cy="4525963"/>
              </a:xfrm>
              <a:blipFill rotWithShape="1">
                <a:blip r:embed="rId2"/>
                <a:stretch>
                  <a:fillRect l="-1630" t="-283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245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100000">
              <a:schemeClr val="tx2">
                <a:lumMod val="7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Solare Neutrinos</a:t>
            </a:r>
            <a:endParaRPr lang="de-DE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Inhaltsplatzhalter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de-DE" dirty="0" smtClean="0">
                    <a:solidFill>
                      <a:schemeClr val="bg1"/>
                    </a:solidFill>
                  </a:rPr>
                  <a:t>Kernfusionen </a:t>
                </a:r>
              </a:p>
              <a:p>
                <a:pPr lvl="1">
                  <a:buFont typeface="Arial" pitchFamily="34" charset="0"/>
                  <a:buChar char="•"/>
                </a:pPr>
                <a:r>
                  <a:rPr lang="de-DE" dirty="0" smtClean="0">
                    <a:solidFill>
                      <a:schemeClr val="bg1"/>
                    </a:solidFill>
                  </a:rPr>
                  <a:t>Proton/Proton – Reaktion (85%)</a:t>
                </a:r>
              </a:p>
              <a:p>
                <a:pPr marL="457200" lvl="1" indent="0">
                  <a:buNone/>
                </a:pPr>
                <a:endParaRPr lang="de-DE" sz="3200" dirty="0" smtClean="0">
                  <a:solidFill>
                    <a:schemeClr val="bg1"/>
                  </a:solidFill>
                </a:endParaRP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de-DE" sz="4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de-DE" sz="4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sup>
                        <m:e>
                          <m:sSup>
                            <m:sSupPr>
                              <m:ctrlPr>
                                <a:rPr lang="de-DE" sz="44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sz="4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de-DE" sz="4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</m:e>
                      </m:sPre>
                      <m:r>
                        <a:rPr lang="de-DE" sz="4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sPre>
                        <m:sPrePr>
                          <m:ctrlPr>
                            <a:rPr lang="de-DE" sz="4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de-DE" sz="4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sup>
                        <m:e>
                          <m:sSup>
                            <m:sSupPr>
                              <m:ctrlPr>
                                <a:rPr lang="de-DE" sz="4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sz="4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de-DE" sz="4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</m:e>
                      </m:sPre>
                      <m:r>
                        <a:rPr lang="de-DE" sz="44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sPre>
                        <m:sPrePr>
                          <m:ctrlPr>
                            <a:rPr lang="de-DE" sz="4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de-DE" sz="4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  <m:e>
                          <m:sSup>
                            <m:sSupPr>
                              <m:ctrlPr>
                                <a:rPr lang="de-DE" sz="4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sz="4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de-DE" sz="4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</m:e>
                      </m:sPre>
                      <m:r>
                        <a:rPr lang="de-DE" sz="4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de-DE" sz="4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sz="4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de-DE" sz="4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</m:t>
                          </m:r>
                        </m:sup>
                      </m:sSup>
                      <m:r>
                        <a:rPr lang="de-DE" sz="4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de-DE" sz="4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de-DE" sz="4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ν</m:t>
                          </m:r>
                        </m:e>
                        <m:sub>
                          <m:r>
                            <a:rPr lang="de-DE" sz="4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de-DE" sz="4400" dirty="0">
                  <a:solidFill>
                    <a:schemeClr val="bg1"/>
                  </a:solidFill>
                </a:endParaRPr>
              </a:p>
              <a:p>
                <a:pPr marL="914400" lvl="2" indent="0">
                  <a:buNone/>
                </a:pPr>
                <a:endParaRPr lang="de-DE" dirty="0" smtClean="0">
                  <a:solidFill>
                    <a:schemeClr val="bg1"/>
                  </a:solidFill>
                </a:endParaRPr>
              </a:p>
              <a:p>
                <a:pPr lvl="1">
                  <a:buFont typeface="Arial" pitchFamily="34" charset="0"/>
                  <a:buChar char="•"/>
                </a:pPr>
                <a:r>
                  <a:rPr lang="de-DE" dirty="0" smtClean="0">
                    <a:solidFill>
                      <a:schemeClr val="bg1"/>
                    </a:solidFill>
                  </a:rPr>
                  <a:t>Nach Bildung von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de-DE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de-DE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3</m:t>
                        </m:r>
                      </m:sup>
                      <m:e>
                        <m:r>
                          <a:rPr lang="de-DE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𝐻𝑒</m:t>
                        </m:r>
                      </m:e>
                    </m:sPre>
                  </m:oMath>
                </a14:m>
                <a:r>
                  <a:rPr lang="de-DE" dirty="0" smtClean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de-DE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de-DE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4</m:t>
                        </m:r>
                      </m:sup>
                      <m:e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𝐻𝑒</m:t>
                        </m:r>
                      </m:e>
                    </m:sPre>
                    <m:r>
                      <a:rPr lang="de-DE" b="0" i="0" smtClean="0">
                        <a:solidFill>
                          <a:schemeClr val="bg1"/>
                        </a:solidFill>
                        <a:latin typeface="Cambria Math"/>
                      </a:rPr>
                      <m:t>,</m:t>
                    </m:r>
                    <m:sPre>
                      <m:sPrePr>
                        <m:ctrlPr>
                          <a:rPr lang="de-DE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de-DE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7</m:t>
                        </m:r>
                      </m:sup>
                      <m:e>
                        <m:r>
                          <a:rPr lang="de-DE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𝐵𝑒</m:t>
                        </m:r>
                      </m:e>
                    </m:sPre>
                  </m:oMath>
                </a14:m>
                <a:r>
                  <a:rPr lang="de-DE" dirty="0" smtClean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de-DE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de-DE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8</m:t>
                        </m:r>
                      </m:sup>
                      <m:e>
                        <m:r>
                          <a:rPr lang="de-DE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𝐵</m:t>
                        </m:r>
                      </m:e>
                    </m:sPre>
                  </m:oMath>
                </a14:m>
                <a:r>
                  <a:rPr lang="de-DE" dirty="0" smtClean="0">
                    <a:solidFill>
                      <a:schemeClr val="bg1"/>
                    </a:solidFill>
                  </a:rPr>
                  <a:t> entstehen weitere Neutrinos</a:t>
                </a:r>
              </a:p>
              <a:p>
                <a:pPr marL="457200" lvl="1" indent="0">
                  <a:buNone/>
                </a:pPr>
                <a:endParaRPr lang="de-DE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Inhaltsplatzhalt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170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82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351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100000">
              <a:schemeClr val="tx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2790220"/>
                <a:ext cx="8480048" cy="333594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de-DE" sz="3200" dirty="0">
                    <a:solidFill>
                      <a:schemeClr val="bg1"/>
                    </a:solidFill>
                  </a:rPr>
                  <a:t>	</a:t>
                </a:r>
                <a:r>
                  <a:rPr lang="de-DE" sz="3200" dirty="0" smtClean="0">
                    <a:solidFill>
                      <a:schemeClr val="bg1"/>
                    </a:solidFill>
                  </a:rPr>
                  <a:t>	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de-DE" sz="4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de-DE" sz="4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37</m:t>
                          </m:r>
                        </m:sup>
                        <m:e>
                          <m:r>
                            <a:rPr lang="de-DE" sz="4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𝐶𝑙</m:t>
                          </m:r>
                        </m:e>
                      </m:sPre>
                      <m:r>
                        <a:rPr lang="de-DE" sz="4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de-DE" sz="4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de-DE" sz="4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ν</m:t>
                          </m:r>
                          <m:r>
                            <m:rPr>
                              <m:nor/>
                            </m:rPr>
                            <a:rPr lang="de-DE" sz="4400" dirty="0">
                              <a:solidFill>
                                <a:schemeClr val="bg1"/>
                              </a:solidFill>
                            </a:rPr>
                            <m:t> </m:t>
                          </m:r>
                        </m:e>
                        <m:sub>
                          <m:r>
                            <a:rPr lang="de-DE" sz="4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de-DE" sz="44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sPre>
                        <m:sPrePr>
                          <m:ctrlPr>
                            <a:rPr lang="de-DE" sz="4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de-DE" sz="4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37</m:t>
                          </m:r>
                        </m:sup>
                        <m:e>
                          <m:r>
                            <a:rPr lang="de-DE" sz="4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𝐴𝑟</m:t>
                          </m:r>
                        </m:e>
                      </m:sPre>
                      <m:r>
                        <a:rPr lang="de-DE" sz="4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de-DE" sz="4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sz="4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de-DE" sz="4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de-DE" sz="4400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de-DE" sz="3200" dirty="0">
                  <a:solidFill>
                    <a:schemeClr val="bg1"/>
                  </a:solidFill>
                </a:endParaRPr>
              </a:p>
              <a:p>
                <a:r>
                  <a:rPr lang="de-DE" sz="3200" dirty="0" smtClean="0">
                    <a:solidFill>
                      <a:schemeClr val="bg1"/>
                    </a:solidFill>
                  </a:rPr>
                  <a:t>In der </a:t>
                </a:r>
                <a:r>
                  <a:rPr lang="de-DE" sz="3200" dirty="0" err="1" smtClean="0">
                    <a:solidFill>
                      <a:schemeClr val="bg1"/>
                    </a:solidFill>
                  </a:rPr>
                  <a:t>Homestake</a:t>
                </a:r>
                <a:r>
                  <a:rPr lang="de-DE" sz="3200" dirty="0" smtClean="0">
                    <a:solidFill>
                      <a:schemeClr val="bg1"/>
                    </a:solidFill>
                  </a:rPr>
                  <a:t>-Mine in Minnesota </a:t>
                </a:r>
                <a14:m>
                  <m:oMath xmlns:m="http://schemas.openxmlformats.org/officeDocument/2006/math">
                    <m:r>
                      <a:rPr lang="de-DE" sz="32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~</m:t>
                    </m:r>
                  </m:oMath>
                </a14:m>
                <a:r>
                  <a:rPr lang="de-DE" sz="3200" dirty="0" smtClean="0">
                    <a:solidFill>
                      <a:schemeClr val="bg1"/>
                    </a:solidFill>
                  </a:rPr>
                  <a:t>1960</a:t>
                </a:r>
              </a:p>
              <a:p>
                <a:r>
                  <a:rPr lang="de-DE" sz="3200" dirty="0" smtClean="0">
                    <a:solidFill>
                      <a:schemeClr val="bg1"/>
                    </a:solidFill>
                  </a:rPr>
                  <a:t>Nobelpreis 2002</a:t>
                </a: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2790220"/>
                <a:ext cx="8480048" cy="3335943"/>
              </a:xfrm>
              <a:blipFill rotWithShape="1">
                <a:blip r:embed="rId2"/>
                <a:stretch>
                  <a:fillRect l="-158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810" y="188640"/>
            <a:ext cx="4276670" cy="2189422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4788024" y="2420888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bg1"/>
                </a:solidFill>
              </a:rPr>
              <a:t>Raymond Davis: Nobelpreis 2002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11560" y="332656"/>
            <a:ext cx="37444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DE" sz="3200" dirty="0">
                <a:solidFill>
                  <a:schemeClr val="bg1"/>
                </a:solidFill>
              </a:rPr>
              <a:t>Radiochemischer Nachweis solarer Beryllium und </a:t>
            </a:r>
            <a:r>
              <a:rPr lang="de-DE" sz="3200" dirty="0" smtClean="0">
                <a:solidFill>
                  <a:schemeClr val="bg1"/>
                </a:solidFill>
              </a:rPr>
              <a:t>Bohr-Neutrinos</a:t>
            </a:r>
            <a:endParaRPr lang="de-DE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50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100000">
              <a:schemeClr val="tx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2420888"/>
                <a:ext cx="8480048" cy="333594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de-DE" sz="3200" dirty="0">
                    <a:solidFill>
                      <a:schemeClr val="bg1"/>
                    </a:solidFill>
                  </a:rPr>
                  <a:t>	</a:t>
                </a:r>
                <a:r>
                  <a:rPr lang="de-DE" sz="3200" dirty="0" smtClean="0">
                    <a:solidFill>
                      <a:schemeClr val="bg1"/>
                    </a:solidFill>
                  </a:rPr>
                  <a:t>	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de-DE" sz="4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de-DE" sz="4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71</m:t>
                          </m:r>
                        </m:sup>
                        <m:e>
                          <m:r>
                            <a:rPr lang="de-DE" sz="4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𝐺𝑎</m:t>
                          </m:r>
                        </m:e>
                      </m:sPre>
                      <m:r>
                        <a:rPr lang="de-DE" sz="4400" i="1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de-DE" sz="4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de-DE" sz="4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ν</m:t>
                          </m:r>
                          <m:r>
                            <m:rPr>
                              <m:nor/>
                            </m:rPr>
                            <a:rPr lang="de-DE" sz="4400" dirty="0">
                              <a:solidFill>
                                <a:schemeClr val="bg1"/>
                              </a:solidFill>
                            </a:rPr>
                            <m:t> </m:t>
                          </m:r>
                        </m:e>
                        <m:sub>
                          <m:r>
                            <a:rPr lang="de-DE" sz="4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de-DE" sz="44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sPre>
                        <m:sPrePr>
                          <m:ctrlPr>
                            <a:rPr lang="de-DE" sz="4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de-DE" sz="4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71</m:t>
                          </m:r>
                        </m:sup>
                        <m:e>
                          <m:r>
                            <a:rPr lang="de-DE" sz="4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𝐺𝑒</m:t>
                          </m:r>
                        </m:e>
                      </m:sPre>
                      <m:r>
                        <a:rPr lang="de-DE" sz="4400" i="1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de-DE" sz="4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sz="4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de-DE" sz="4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de-DE" sz="4400" dirty="0" smtClean="0">
                  <a:solidFill>
                    <a:schemeClr val="bg1"/>
                  </a:solidFill>
                </a:endParaRPr>
              </a:p>
              <a:p>
                <a:endParaRPr lang="de-DE" sz="3200" dirty="0" smtClean="0">
                  <a:solidFill>
                    <a:schemeClr val="bg1"/>
                  </a:solidFill>
                </a:endParaRPr>
              </a:p>
              <a:p>
                <a:r>
                  <a:rPr lang="de-DE" sz="3200" dirty="0" smtClean="0">
                    <a:solidFill>
                      <a:schemeClr val="bg1"/>
                    </a:solidFill>
                  </a:rPr>
                  <a:t>Signifikantes </a:t>
                </a:r>
                <a:r>
                  <a:rPr lang="de-DE" sz="3200" dirty="0" err="1" smtClean="0">
                    <a:solidFill>
                      <a:schemeClr val="bg1"/>
                    </a:solidFill>
                  </a:rPr>
                  <a:t>Neutrinodefizit</a:t>
                </a:r>
                <a:endParaRPr lang="de-DE" sz="3200" dirty="0" smtClean="0">
                  <a:solidFill>
                    <a:schemeClr val="bg1"/>
                  </a:solidFill>
                </a:endParaRPr>
              </a:p>
              <a:p>
                <a:r>
                  <a:rPr lang="de-DE" sz="3200" dirty="0" smtClean="0">
                    <a:solidFill>
                      <a:schemeClr val="bg1"/>
                    </a:solidFill>
                  </a:rPr>
                  <a:t>Auch in dem ähnlichen Experiment Sage</a:t>
                </a:r>
                <a:endParaRPr lang="de-DE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2420888"/>
                <a:ext cx="8480048" cy="3335943"/>
              </a:xfrm>
              <a:blipFill rotWithShape="1">
                <a:blip r:embed="rId2"/>
                <a:stretch>
                  <a:fillRect l="-158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611560" y="707212"/>
                <a:ext cx="763284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de-DE" sz="3200" dirty="0" err="1" smtClean="0">
                    <a:solidFill>
                      <a:schemeClr val="bg1"/>
                    </a:solidFill>
                  </a:rPr>
                  <a:t>Gallex</a:t>
                </a:r>
                <a:r>
                  <a:rPr lang="de-DE" sz="3200" dirty="0" smtClean="0">
                    <a:solidFill>
                      <a:schemeClr val="bg1"/>
                    </a:solidFill>
                  </a:rPr>
                  <a:t>: </a:t>
                </a:r>
                <a:r>
                  <a:rPr lang="de-DE" sz="3200" dirty="0">
                    <a:solidFill>
                      <a:schemeClr val="bg1"/>
                    </a:solidFill>
                  </a:rPr>
                  <a:t>Gallium Experiment </a:t>
                </a:r>
                <a14:m>
                  <m:oMath xmlns:m="http://schemas.openxmlformats.org/officeDocument/2006/math">
                    <m:r>
                      <a:rPr lang="de-DE" sz="32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~</m:t>
                    </m:r>
                  </m:oMath>
                </a14:m>
                <a:r>
                  <a:rPr lang="de-DE" sz="3200" dirty="0" smtClean="0">
                    <a:solidFill>
                      <a:schemeClr val="bg1"/>
                    </a:solidFill>
                  </a:rPr>
                  <a:t>1980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de-DE" sz="3200" dirty="0" smtClean="0">
                    <a:solidFill>
                      <a:schemeClr val="bg1"/>
                    </a:solidFill>
                  </a:rPr>
                  <a:t>Radiochemischer </a:t>
                </a:r>
                <a:r>
                  <a:rPr lang="de-DE" sz="3200" dirty="0">
                    <a:solidFill>
                      <a:schemeClr val="bg1"/>
                    </a:solidFill>
                  </a:rPr>
                  <a:t>Nachweis solarer </a:t>
                </a:r>
                <a:r>
                  <a:rPr lang="de-DE" sz="3200" dirty="0" smtClean="0">
                    <a:solidFill>
                      <a:schemeClr val="bg1"/>
                    </a:solidFill>
                  </a:rPr>
                  <a:t>pp-Neutrinos</a:t>
                </a:r>
                <a:endParaRPr lang="de-DE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707212"/>
                <a:ext cx="7632848" cy="1569660"/>
              </a:xfrm>
              <a:prstGeom prst="rect">
                <a:avLst/>
              </a:prstGeom>
              <a:blipFill rotWithShape="1">
                <a:blip r:embed="rId3"/>
                <a:stretch>
                  <a:fillRect l="-1757" t="-4651" b="-1162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768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419</Words>
  <Application>Microsoft Office PowerPoint</Application>
  <PresentationFormat>Bildschirmpräsentation (4:3)</PresentationFormat>
  <Paragraphs>97</Paragraphs>
  <Slides>23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5" baseType="lpstr">
      <vt:lpstr>Larissa</vt:lpstr>
      <vt:lpstr>CorelPhotoPaint.Image.9</vt:lpstr>
      <vt:lpstr>Sonne und Neutrinos</vt:lpstr>
      <vt:lpstr>Inhalt</vt:lpstr>
      <vt:lpstr>Postulat durch Wolfgang Pauli</vt:lpstr>
      <vt:lpstr>Eigenschaften Neutrinos</vt:lpstr>
      <vt:lpstr>Solare Neutrinos</vt:lpstr>
      <vt:lpstr>PowerPoint-Präsentation</vt:lpstr>
      <vt:lpstr>PowerPoint-Präsentation</vt:lpstr>
      <vt:lpstr>PowerPoint-Präsentation</vt:lpstr>
      <vt:lpstr>PowerPoint-Präsentation</vt:lpstr>
      <vt:lpstr>Solares Neutrinoproblem</vt:lpstr>
      <vt:lpstr>Nachweis der Richtung der Neutrinos</vt:lpstr>
      <vt:lpstr>PowerPoint-Präsentation</vt:lpstr>
      <vt:lpstr>Kamiokande Japan</vt:lpstr>
      <vt:lpstr>PowerPoint-Präsentation</vt:lpstr>
      <vt:lpstr>PowerPoint-Präsentation</vt:lpstr>
      <vt:lpstr>PowerPoint-Präsentation</vt:lpstr>
      <vt:lpstr>Bild der Sonne aufgenommen mit Neutrinos </vt:lpstr>
      <vt:lpstr>Bild der Sonne aufgenommen mit Neutrinos </vt:lpstr>
      <vt:lpstr>PowerPoint-Präsentation</vt:lpstr>
      <vt:lpstr>PowerPoint-Präsentation</vt:lpstr>
      <vt:lpstr>PowerPoint-Präsentation</vt:lpstr>
      <vt:lpstr>Quellen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Sonne und Neutrinos</dc:title>
  <dc:creator>Besitzer</dc:creator>
  <cp:lastModifiedBy>Besitzer</cp:lastModifiedBy>
  <cp:revision>92</cp:revision>
  <dcterms:created xsi:type="dcterms:W3CDTF">2013-05-12T19:27:11Z</dcterms:created>
  <dcterms:modified xsi:type="dcterms:W3CDTF">2013-05-22T11:30:41Z</dcterms:modified>
</cp:coreProperties>
</file>